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 id="273"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Light" charset="1" panose="00000000000000000000"/>
      <p:regular r:id="rId14"/>
    </p:embeddedFont>
    <p:embeddedFont>
      <p:font typeface="Garet Ultra-Bold" charset="1" panose="00000000000000000000"/>
      <p:regular r:id="rId15"/>
    </p:embeddedFont>
    <p:embeddedFont>
      <p:font typeface="Garet Ultra-Bold Italics" charset="1" panose="00000000000000000000"/>
      <p:regular r:id="rId16"/>
    </p:embeddedFont>
    <p:embeddedFont>
      <p:font typeface="Garet Heavy" charset="1" panose="00000000000000000000"/>
      <p:regular r:id="rId17"/>
    </p:embeddedFont>
    <p:embeddedFont>
      <p:font typeface="Garet Heavy Italics" charset="1" panose="00000000000000000000"/>
      <p:regular r:id="rId18"/>
    </p:embeddedFont>
    <p:embeddedFont>
      <p:font typeface="Barlow" charset="1" panose="00000500000000000000"/>
      <p:regular r:id="rId19"/>
    </p:embeddedFont>
    <p:embeddedFont>
      <p:font typeface="Barlow Bold" charset="1" panose="00000800000000000000"/>
      <p:regular r:id="rId20"/>
    </p:embeddedFont>
    <p:embeddedFont>
      <p:font typeface="Barlow Italics" charset="1" panose="00000500000000000000"/>
      <p:regular r:id="rId21"/>
    </p:embeddedFont>
    <p:embeddedFont>
      <p:font typeface="Barlow Bold Italics" charset="1" panose="00000800000000000000"/>
      <p:regular r:id="rId22"/>
    </p:embeddedFont>
    <p:embeddedFont>
      <p:font typeface="Barlow Thin" charset="1" panose="00000300000000000000"/>
      <p:regular r:id="rId23"/>
    </p:embeddedFont>
    <p:embeddedFont>
      <p:font typeface="Barlow Thin Italics" charset="1" panose="00000300000000000000"/>
      <p:regular r:id="rId24"/>
    </p:embeddedFont>
    <p:embeddedFont>
      <p:font typeface="Barlow Extra-Light" charset="1" panose="00000300000000000000"/>
      <p:regular r:id="rId25"/>
    </p:embeddedFont>
    <p:embeddedFont>
      <p:font typeface="Barlow Extra-Light Italics" charset="1" panose="00000300000000000000"/>
      <p:regular r:id="rId26"/>
    </p:embeddedFont>
    <p:embeddedFont>
      <p:font typeface="Barlow Light" charset="1" panose="00000400000000000000"/>
      <p:regular r:id="rId27"/>
    </p:embeddedFont>
    <p:embeddedFont>
      <p:font typeface="Barlow Light Italics" charset="1" panose="00000400000000000000"/>
      <p:regular r:id="rId28"/>
    </p:embeddedFont>
    <p:embeddedFont>
      <p:font typeface="Barlow Medium" charset="1" panose="00000600000000000000"/>
      <p:regular r:id="rId29"/>
    </p:embeddedFont>
    <p:embeddedFont>
      <p:font typeface="Barlow Medium Italics" charset="1" panose="00000600000000000000"/>
      <p:regular r:id="rId30"/>
    </p:embeddedFont>
    <p:embeddedFont>
      <p:font typeface="Barlow Semi-Bold" charset="1" panose="00000700000000000000"/>
      <p:regular r:id="rId31"/>
    </p:embeddedFont>
    <p:embeddedFont>
      <p:font typeface="Barlow Semi-Bold Italics" charset="1" panose="00000700000000000000"/>
      <p:regular r:id="rId32"/>
    </p:embeddedFont>
    <p:embeddedFont>
      <p:font typeface="Barlow Ultra-Bold" charset="1" panose="00000900000000000000"/>
      <p:regular r:id="rId33"/>
    </p:embeddedFont>
    <p:embeddedFont>
      <p:font typeface="Barlow Ultra-Bold Italics" charset="1" panose="00000900000000000000"/>
      <p:regular r:id="rId34"/>
    </p:embeddedFont>
    <p:embeddedFont>
      <p:font typeface="Barlow Heavy" charset="1" panose="00000A00000000000000"/>
      <p:regular r:id="rId35"/>
    </p:embeddedFont>
    <p:embeddedFont>
      <p:font typeface="Barlow Heavy Italics" charset="1" panose="00000A00000000000000"/>
      <p:regular r:id="rId36"/>
    </p:embeddedFont>
    <p:embeddedFont>
      <p:font typeface="Inter" charset="1" panose="020B0502030000000004"/>
      <p:regular r:id="rId37"/>
    </p:embeddedFont>
    <p:embeddedFont>
      <p:font typeface="Inter Bold" charset="1" panose="020B0802030000000004"/>
      <p:regular r:id="rId38"/>
    </p:embeddedFont>
    <p:embeddedFont>
      <p:font typeface="Inter Italics" charset="1" panose="020B0502030000000004"/>
      <p:regular r:id="rId39"/>
    </p:embeddedFont>
    <p:embeddedFont>
      <p:font typeface="Inter Bold Italics" charset="1" panose="020B0802030000000004"/>
      <p:regular r:id="rId40"/>
    </p:embeddedFont>
    <p:embeddedFont>
      <p:font typeface="Inter Thin" charset="1" panose="020B0A02050000000004"/>
      <p:regular r:id="rId41"/>
    </p:embeddedFont>
    <p:embeddedFont>
      <p:font typeface="Inter Thin Italics" charset="1" panose="020B0A02050000000004"/>
      <p:regular r:id="rId42"/>
    </p:embeddedFont>
    <p:embeddedFont>
      <p:font typeface="Inter Extra-Light" charset="1" panose="02000503000000020004"/>
      <p:regular r:id="rId43"/>
    </p:embeddedFont>
    <p:embeddedFont>
      <p:font typeface="Inter Light" charset="1" panose="02000503000000020004"/>
      <p:regular r:id="rId44"/>
    </p:embeddedFont>
    <p:embeddedFont>
      <p:font typeface="Inter Medium" charset="1" panose="02000503000000020004"/>
      <p:regular r:id="rId45"/>
    </p:embeddedFont>
    <p:embeddedFont>
      <p:font typeface="Inter Semi-Bold" charset="1" panose="02000503000000020004"/>
      <p:regular r:id="rId46"/>
    </p:embeddedFont>
    <p:embeddedFont>
      <p:font typeface="Inter Ultra-Bold" charset="1" panose="02000503000000020004"/>
      <p:regular r:id="rId47"/>
    </p:embeddedFont>
    <p:embeddedFont>
      <p:font typeface="Inter Heavy" charset="1" panose="02000503000000020004"/>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62" Target="slides/slide14.xml" Type="http://schemas.openxmlformats.org/officeDocument/2006/relationships/slide"/><Relationship Id="rId63" Target="slides/slide15.xml" Type="http://schemas.openxmlformats.org/officeDocument/2006/relationships/slide"/><Relationship Id="rId64" Target="slides/slide16.xml" Type="http://schemas.openxmlformats.org/officeDocument/2006/relationships/slide"/><Relationship Id="rId65" Target="slides/slide17.xml" Type="http://schemas.openxmlformats.org/officeDocument/2006/relationships/slide"/><Relationship Id="rId66" Target="slides/slide1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0" y="6990133"/>
            <a:ext cx="18281103" cy="266998"/>
            <a:chOff x="0" y="0"/>
            <a:chExt cx="4814776" cy="70320"/>
          </a:xfrm>
        </p:grpSpPr>
        <p:sp>
          <p:nvSpPr>
            <p:cNvPr name="Freeform 3" id="3"/>
            <p:cNvSpPr/>
            <p:nvPr/>
          </p:nvSpPr>
          <p:spPr>
            <a:xfrm flipH="false" flipV="false" rot="0">
              <a:off x="0" y="0"/>
              <a:ext cx="4814776" cy="70320"/>
            </a:xfrm>
            <a:custGeom>
              <a:avLst/>
              <a:gdLst/>
              <a:ahLst/>
              <a:cxnLst/>
              <a:rect r="r" b="b" t="t" l="l"/>
              <a:pathLst>
                <a:path h="70320" w="4814776">
                  <a:moveTo>
                    <a:pt x="0" y="0"/>
                  </a:moveTo>
                  <a:lnTo>
                    <a:pt x="4814776" y="0"/>
                  </a:lnTo>
                  <a:lnTo>
                    <a:pt x="4814776" y="70320"/>
                  </a:lnTo>
                  <a:lnTo>
                    <a:pt x="0" y="70320"/>
                  </a:lnTo>
                  <a:close/>
                </a:path>
              </a:pathLst>
            </a:custGeom>
            <a:gradFill rotWithShape="true">
              <a:gsLst>
                <a:gs pos="0">
                  <a:srgbClr val="5DE0E6">
                    <a:alpha val="100000"/>
                  </a:srgbClr>
                </a:gs>
                <a:gs pos="100000">
                  <a:srgbClr val="004AAD">
                    <a:alpha val="100000"/>
                  </a:srgbClr>
                </a:gs>
              </a:gsLst>
              <a:lin ang="0"/>
            </a:gradFill>
          </p:spPr>
        </p:sp>
        <p:sp>
          <p:nvSpPr>
            <p:cNvPr name="TextBox 4" id="4"/>
            <p:cNvSpPr txBox="true"/>
            <p:nvPr/>
          </p:nvSpPr>
          <p:spPr>
            <a:xfrm>
              <a:off x="0" y="9525"/>
              <a:ext cx="4814776" cy="60795"/>
            </a:xfrm>
            <a:prstGeom prst="rect">
              <a:avLst/>
            </a:prstGeom>
          </p:spPr>
          <p:txBody>
            <a:bodyPr anchor="ctr" rtlCol="false" tIns="50800" lIns="50800" bIns="50800" rIns="50800"/>
            <a:lstStyle/>
            <a:p>
              <a:pPr algn="ctr">
                <a:lnSpc>
                  <a:spcPts val="1955"/>
                </a:lnSpc>
              </a:pPr>
            </a:p>
          </p:txBody>
        </p:sp>
      </p:grpSp>
      <p:sp>
        <p:nvSpPr>
          <p:cNvPr name="TextBox 5" id="5"/>
          <p:cNvSpPr txBox="true"/>
          <p:nvPr/>
        </p:nvSpPr>
        <p:spPr>
          <a:xfrm rot="0">
            <a:off x="3104325" y="2693979"/>
            <a:ext cx="12081648" cy="3143628"/>
          </a:xfrm>
          <a:prstGeom prst="rect">
            <a:avLst/>
          </a:prstGeom>
        </p:spPr>
        <p:txBody>
          <a:bodyPr anchor="t" rtlCol="false" tIns="0" lIns="0" bIns="0" rIns="0">
            <a:spAutoFit/>
          </a:bodyPr>
          <a:lstStyle/>
          <a:p>
            <a:pPr algn="ctr">
              <a:lnSpc>
                <a:spcPts val="8197"/>
              </a:lnSpc>
            </a:pPr>
            <a:r>
              <a:rPr lang="en-US" sz="7958">
                <a:solidFill>
                  <a:srgbClr val="004AAD"/>
                </a:solidFill>
                <a:latin typeface="Garet Heavy"/>
              </a:rPr>
              <a:t>SLEEP  HEALTH INFLUENCED  BY LIFESTYLE  FACTORS</a:t>
            </a:r>
          </a:p>
        </p:txBody>
      </p:sp>
      <p:sp>
        <p:nvSpPr>
          <p:cNvPr name="TextBox 6" id="6"/>
          <p:cNvSpPr txBox="true"/>
          <p:nvPr/>
        </p:nvSpPr>
        <p:spPr>
          <a:xfrm rot="0">
            <a:off x="13700170" y="8536305"/>
            <a:ext cx="3492945" cy="918210"/>
          </a:xfrm>
          <a:prstGeom prst="rect">
            <a:avLst/>
          </a:prstGeom>
        </p:spPr>
        <p:txBody>
          <a:bodyPr anchor="t" rtlCol="false" tIns="0" lIns="0" bIns="0" rIns="0">
            <a:spAutoFit/>
          </a:bodyPr>
          <a:lstStyle/>
          <a:p>
            <a:pPr>
              <a:lnSpc>
                <a:spcPts val="2415"/>
              </a:lnSpc>
            </a:pPr>
            <a:r>
              <a:rPr lang="en-US" sz="2100">
                <a:solidFill>
                  <a:srgbClr val="004AAD"/>
                </a:solidFill>
                <a:latin typeface="Inter Bold"/>
              </a:rPr>
              <a:t>Torjescu Ana-Maria</a:t>
            </a:r>
          </a:p>
          <a:p>
            <a:pPr>
              <a:lnSpc>
                <a:spcPts val="2415"/>
              </a:lnSpc>
            </a:pPr>
            <a:r>
              <a:rPr lang="en-US" sz="2100">
                <a:solidFill>
                  <a:srgbClr val="004AAD"/>
                </a:solidFill>
                <a:latin typeface="Inter Bold"/>
              </a:rPr>
              <a:t>Dumitru Laura-Alexandra</a:t>
            </a:r>
          </a:p>
          <a:p>
            <a:pPr>
              <a:lnSpc>
                <a:spcPts val="2415"/>
              </a:lnSpc>
            </a:pPr>
            <a:r>
              <a:rPr lang="en-US" sz="2100">
                <a:solidFill>
                  <a:srgbClr val="004AAD"/>
                </a:solidFill>
                <a:latin typeface="Inter Bold"/>
              </a:rPr>
              <a:t>Costea Cristina-Bianca</a:t>
            </a:r>
          </a:p>
        </p:txBody>
      </p:sp>
      <p:sp>
        <p:nvSpPr>
          <p:cNvPr name="TextBox 7" id="7"/>
          <p:cNvSpPr txBox="true"/>
          <p:nvPr/>
        </p:nvSpPr>
        <p:spPr>
          <a:xfrm rot="0">
            <a:off x="7324468" y="8406447"/>
            <a:ext cx="3639065" cy="584200"/>
          </a:xfrm>
          <a:prstGeom prst="rect">
            <a:avLst/>
          </a:prstGeom>
        </p:spPr>
        <p:txBody>
          <a:bodyPr anchor="t" rtlCol="false" tIns="0" lIns="0" bIns="0" rIns="0">
            <a:spAutoFit/>
          </a:bodyPr>
          <a:lstStyle/>
          <a:p>
            <a:pPr>
              <a:lnSpc>
                <a:spcPts val="2300"/>
              </a:lnSpc>
            </a:pPr>
            <a:r>
              <a:rPr lang="en-US" sz="2000">
                <a:solidFill>
                  <a:srgbClr val="004AAD"/>
                </a:solidFill>
                <a:latin typeface="Inter Bold"/>
              </a:rPr>
              <a:t>Research Methods - Project </a:t>
            </a:r>
          </a:p>
          <a:p>
            <a:pPr>
              <a:lnSpc>
                <a:spcPts val="2300"/>
              </a:lnSpc>
            </a:pPr>
            <a:r>
              <a:rPr lang="en-US" sz="2000">
                <a:solidFill>
                  <a:srgbClr val="004AAD"/>
                </a:solidFill>
                <a:latin typeface="Inter Bold"/>
              </a:rPr>
              <a:t>IMBA, 2nd Year, 2023-2024</a:t>
            </a:r>
          </a:p>
        </p:txBody>
      </p:sp>
      <p:sp>
        <p:nvSpPr>
          <p:cNvPr name="TextBox 8" id="8"/>
          <p:cNvSpPr txBox="true"/>
          <p:nvPr/>
        </p:nvSpPr>
        <p:spPr>
          <a:xfrm rot="0">
            <a:off x="1028700" y="7926705"/>
            <a:ext cx="4251311" cy="1527810"/>
          </a:xfrm>
          <a:prstGeom prst="rect">
            <a:avLst/>
          </a:prstGeom>
        </p:spPr>
        <p:txBody>
          <a:bodyPr anchor="t" rtlCol="false" tIns="0" lIns="0" bIns="0" rIns="0">
            <a:spAutoFit/>
          </a:bodyPr>
          <a:lstStyle/>
          <a:p>
            <a:pPr>
              <a:lnSpc>
                <a:spcPts val="2414"/>
              </a:lnSpc>
            </a:pPr>
            <a:r>
              <a:rPr lang="en-US" sz="2099" spc="-41">
                <a:solidFill>
                  <a:srgbClr val="004AAD"/>
                </a:solidFill>
                <a:latin typeface="Inter Bold"/>
              </a:rPr>
              <a:t>Professors:</a:t>
            </a:r>
          </a:p>
          <a:p>
            <a:pPr>
              <a:lnSpc>
                <a:spcPts val="2414"/>
              </a:lnSpc>
            </a:pPr>
          </a:p>
          <a:p>
            <a:pPr>
              <a:lnSpc>
                <a:spcPts val="2414"/>
              </a:lnSpc>
            </a:pPr>
            <a:r>
              <a:rPr lang="en-US" sz="2099" spc="-41">
                <a:solidFill>
                  <a:srgbClr val="004AAD"/>
                </a:solidFill>
                <a:latin typeface="Inter Bold"/>
              </a:rPr>
              <a:t>Petre Caraini</a:t>
            </a:r>
          </a:p>
          <a:p>
            <a:pPr>
              <a:lnSpc>
                <a:spcPts val="2414"/>
              </a:lnSpc>
            </a:pPr>
            <a:r>
              <a:rPr lang="en-US" sz="2099" spc="-41">
                <a:solidFill>
                  <a:srgbClr val="004AAD"/>
                </a:solidFill>
                <a:latin typeface="Inter Bold"/>
              </a:rPr>
              <a:t>Daniel Traian Pele</a:t>
            </a:r>
          </a:p>
          <a:p>
            <a:pPr>
              <a:lnSpc>
                <a:spcPts val="2414"/>
              </a:lnSpc>
            </a:pPr>
            <a:r>
              <a:rPr lang="en-US" sz="2099" spc="-41">
                <a:solidFill>
                  <a:srgbClr val="004AAD"/>
                </a:solidFill>
                <a:latin typeface="Inter Bold"/>
              </a:rPr>
              <a:t>Wolfgang Hardle</a:t>
            </a:r>
          </a:p>
        </p:txBody>
      </p:sp>
      <p:sp>
        <p:nvSpPr>
          <p:cNvPr name="TextBox 9" id="9"/>
          <p:cNvSpPr txBox="true"/>
          <p:nvPr/>
        </p:nvSpPr>
        <p:spPr>
          <a:xfrm rot="0">
            <a:off x="13700170" y="7945586"/>
            <a:ext cx="2971607" cy="356235"/>
          </a:xfrm>
          <a:prstGeom prst="rect">
            <a:avLst/>
          </a:prstGeom>
        </p:spPr>
        <p:txBody>
          <a:bodyPr anchor="t" rtlCol="false" tIns="0" lIns="0" bIns="0" rIns="0">
            <a:spAutoFit/>
          </a:bodyPr>
          <a:lstStyle/>
          <a:p>
            <a:pPr algn="just">
              <a:lnSpc>
                <a:spcPts val="2940"/>
              </a:lnSpc>
            </a:pPr>
            <a:r>
              <a:rPr lang="en-US" sz="2100">
                <a:solidFill>
                  <a:srgbClr val="004AAD"/>
                </a:solidFill>
                <a:latin typeface="Inter Bold"/>
              </a:rPr>
              <a:t>Team Members: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619350" y="1972261"/>
            <a:ext cx="6819566" cy="1143525"/>
          </a:xfrm>
          <a:custGeom>
            <a:avLst/>
            <a:gdLst/>
            <a:ahLst/>
            <a:cxnLst/>
            <a:rect r="r" b="b" t="t" l="l"/>
            <a:pathLst>
              <a:path h="1143525" w="6819566">
                <a:moveTo>
                  <a:pt x="0" y="0"/>
                </a:moveTo>
                <a:lnTo>
                  <a:pt x="6819566" y="0"/>
                </a:lnTo>
                <a:lnTo>
                  <a:pt x="6819566" y="1143525"/>
                </a:lnTo>
                <a:lnTo>
                  <a:pt x="0" y="1143525"/>
                </a:lnTo>
                <a:lnTo>
                  <a:pt x="0" y="0"/>
                </a:lnTo>
                <a:close/>
              </a:path>
            </a:pathLst>
          </a:custGeom>
          <a:blipFill>
            <a:blip r:embed="rId2"/>
            <a:stretch>
              <a:fillRect l="0" t="0" r="0" b="0"/>
            </a:stretch>
          </a:blipFill>
        </p:spPr>
      </p:sp>
      <p:sp>
        <p:nvSpPr>
          <p:cNvPr name="Freeform 3" id="3"/>
          <p:cNvSpPr/>
          <p:nvPr/>
        </p:nvSpPr>
        <p:spPr>
          <a:xfrm flipH="false" flipV="false" rot="0">
            <a:off x="1802325" y="3357110"/>
            <a:ext cx="6453616" cy="6381266"/>
          </a:xfrm>
          <a:custGeom>
            <a:avLst/>
            <a:gdLst/>
            <a:ahLst/>
            <a:cxnLst/>
            <a:rect r="r" b="b" t="t" l="l"/>
            <a:pathLst>
              <a:path h="6381266" w="6453616">
                <a:moveTo>
                  <a:pt x="0" y="0"/>
                </a:moveTo>
                <a:lnTo>
                  <a:pt x="6453616" y="0"/>
                </a:lnTo>
                <a:lnTo>
                  <a:pt x="6453616" y="6381266"/>
                </a:lnTo>
                <a:lnTo>
                  <a:pt x="0" y="6381266"/>
                </a:lnTo>
                <a:lnTo>
                  <a:pt x="0" y="0"/>
                </a:lnTo>
                <a:close/>
              </a:path>
            </a:pathLst>
          </a:custGeom>
          <a:blipFill>
            <a:blip r:embed="rId3"/>
            <a:stretch>
              <a:fillRect l="0" t="0" r="0" b="0"/>
            </a:stretch>
          </a:blipFill>
        </p:spPr>
      </p:sp>
      <p:sp>
        <p:nvSpPr>
          <p:cNvPr name="Freeform 4" id="4"/>
          <p:cNvSpPr/>
          <p:nvPr/>
        </p:nvSpPr>
        <p:spPr>
          <a:xfrm flipH="false" flipV="false" rot="0">
            <a:off x="9763840" y="1972261"/>
            <a:ext cx="6300840" cy="1162946"/>
          </a:xfrm>
          <a:custGeom>
            <a:avLst/>
            <a:gdLst/>
            <a:ahLst/>
            <a:cxnLst/>
            <a:rect r="r" b="b" t="t" l="l"/>
            <a:pathLst>
              <a:path h="1162946" w="6300840">
                <a:moveTo>
                  <a:pt x="0" y="0"/>
                </a:moveTo>
                <a:lnTo>
                  <a:pt x="6300840" y="0"/>
                </a:lnTo>
                <a:lnTo>
                  <a:pt x="6300840" y="1162946"/>
                </a:lnTo>
                <a:lnTo>
                  <a:pt x="0" y="1162946"/>
                </a:lnTo>
                <a:lnTo>
                  <a:pt x="0" y="0"/>
                </a:lnTo>
                <a:close/>
              </a:path>
            </a:pathLst>
          </a:custGeom>
          <a:blipFill>
            <a:blip r:embed="rId4"/>
            <a:stretch>
              <a:fillRect l="0" t="-2416" r="0" b="-2416"/>
            </a:stretch>
          </a:blipFill>
        </p:spPr>
      </p:sp>
      <p:sp>
        <p:nvSpPr>
          <p:cNvPr name="Freeform 5" id="5"/>
          <p:cNvSpPr/>
          <p:nvPr/>
        </p:nvSpPr>
        <p:spPr>
          <a:xfrm flipH="false" flipV="false" rot="0">
            <a:off x="9763840" y="3376531"/>
            <a:ext cx="6371619" cy="6381266"/>
          </a:xfrm>
          <a:custGeom>
            <a:avLst/>
            <a:gdLst/>
            <a:ahLst/>
            <a:cxnLst/>
            <a:rect r="r" b="b" t="t" l="l"/>
            <a:pathLst>
              <a:path h="6381266" w="6371619">
                <a:moveTo>
                  <a:pt x="0" y="0"/>
                </a:moveTo>
                <a:lnTo>
                  <a:pt x="6371619" y="0"/>
                </a:lnTo>
                <a:lnTo>
                  <a:pt x="6371619" y="6381266"/>
                </a:lnTo>
                <a:lnTo>
                  <a:pt x="0" y="6381266"/>
                </a:lnTo>
                <a:lnTo>
                  <a:pt x="0" y="0"/>
                </a:lnTo>
                <a:close/>
              </a:path>
            </a:pathLst>
          </a:custGeom>
          <a:blipFill>
            <a:blip r:embed="rId5"/>
            <a:stretch>
              <a:fillRect l="0" t="0" r="0" b="0"/>
            </a:stretch>
          </a:blipFill>
        </p:spPr>
      </p:sp>
      <p:sp>
        <p:nvSpPr>
          <p:cNvPr name="TextBox 6" id="6"/>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09</a:t>
            </a:r>
          </a:p>
        </p:txBody>
      </p:sp>
      <p:sp>
        <p:nvSpPr>
          <p:cNvPr name="TextBox 7" id="7"/>
          <p:cNvSpPr txBox="true"/>
          <p:nvPr/>
        </p:nvSpPr>
        <p:spPr>
          <a:xfrm rot="0">
            <a:off x="1028700" y="831723"/>
            <a:ext cx="15341119" cy="622554"/>
          </a:xfrm>
          <a:prstGeom prst="rect">
            <a:avLst/>
          </a:prstGeom>
        </p:spPr>
        <p:txBody>
          <a:bodyPr anchor="t" rtlCol="false" tIns="0" lIns="0" bIns="0" rIns="0">
            <a:spAutoFit/>
          </a:bodyPr>
          <a:lstStyle/>
          <a:p>
            <a:pPr algn="ctr">
              <a:lnSpc>
                <a:spcPts val="4368"/>
              </a:lnSpc>
            </a:pPr>
            <a:r>
              <a:rPr lang="en-US" sz="5600" spc="-95">
                <a:solidFill>
                  <a:srgbClr val="004AAD"/>
                </a:solidFill>
                <a:latin typeface="Garet Ultra-Bold"/>
              </a:rPr>
              <a:t>5) SCATTERPLOTS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85713" y="738897"/>
            <a:ext cx="12649163" cy="3936344"/>
          </a:xfrm>
          <a:custGeom>
            <a:avLst/>
            <a:gdLst/>
            <a:ahLst/>
            <a:cxnLst/>
            <a:rect r="r" b="b" t="t" l="l"/>
            <a:pathLst>
              <a:path h="3936344" w="12649163">
                <a:moveTo>
                  <a:pt x="0" y="0"/>
                </a:moveTo>
                <a:lnTo>
                  <a:pt x="12649163" y="0"/>
                </a:lnTo>
                <a:lnTo>
                  <a:pt x="12649163" y="3936344"/>
                </a:lnTo>
                <a:lnTo>
                  <a:pt x="0" y="3936344"/>
                </a:lnTo>
                <a:lnTo>
                  <a:pt x="0" y="0"/>
                </a:lnTo>
                <a:close/>
              </a:path>
            </a:pathLst>
          </a:custGeom>
          <a:blipFill>
            <a:blip r:embed="rId2"/>
            <a:stretch>
              <a:fillRect l="0" t="0" r="0" b="0"/>
            </a:stretch>
          </a:blipFill>
        </p:spPr>
      </p:sp>
      <p:sp>
        <p:nvSpPr>
          <p:cNvPr name="Freeform 3" id="3"/>
          <p:cNvSpPr/>
          <p:nvPr/>
        </p:nvSpPr>
        <p:spPr>
          <a:xfrm flipH="false" flipV="false" rot="0">
            <a:off x="2116496" y="5143500"/>
            <a:ext cx="8849824" cy="4362693"/>
          </a:xfrm>
          <a:custGeom>
            <a:avLst/>
            <a:gdLst/>
            <a:ahLst/>
            <a:cxnLst/>
            <a:rect r="r" b="b" t="t" l="l"/>
            <a:pathLst>
              <a:path h="4362693" w="8849824">
                <a:moveTo>
                  <a:pt x="0" y="0"/>
                </a:moveTo>
                <a:lnTo>
                  <a:pt x="8849824" y="0"/>
                </a:lnTo>
                <a:lnTo>
                  <a:pt x="8849824" y="4362693"/>
                </a:lnTo>
                <a:lnTo>
                  <a:pt x="0" y="4362693"/>
                </a:lnTo>
                <a:lnTo>
                  <a:pt x="0" y="0"/>
                </a:lnTo>
                <a:close/>
              </a:path>
            </a:pathLst>
          </a:custGeom>
          <a:blipFill>
            <a:blip r:embed="rId3"/>
            <a:stretch>
              <a:fillRect l="0" t="0" r="0" b="0"/>
            </a:stretch>
          </a:blipFill>
        </p:spPr>
      </p:sp>
      <p:sp>
        <p:nvSpPr>
          <p:cNvPr name="TextBox 4" id="4"/>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10</a:t>
            </a:r>
          </a:p>
        </p:txBody>
      </p:sp>
      <p:grpSp>
        <p:nvGrpSpPr>
          <p:cNvPr name="Group 5" id="5"/>
          <p:cNvGrpSpPr/>
          <p:nvPr/>
        </p:nvGrpSpPr>
        <p:grpSpPr>
          <a:xfrm rot="0">
            <a:off x="8699017" y="2247418"/>
            <a:ext cx="3957687" cy="459651"/>
            <a:chOff x="0" y="0"/>
            <a:chExt cx="1042354" cy="121060"/>
          </a:xfrm>
        </p:grpSpPr>
        <p:sp>
          <p:nvSpPr>
            <p:cNvPr name="Freeform 6" id="6"/>
            <p:cNvSpPr/>
            <p:nvPr/>
          </p:nvSpPr>
          <p:spPr>
            <a:xfrm flipH="false" flipV="false" rot="0">
              <a:off x="0" y="0"/>
              <a:ext cx="1042354" cy="121060"/>
            </a:xfrm>
            <a:custGeom>
              <a:avLst/>
              <a:gdLst/>
              <a:ahLst/>
              <a:cxnLst/>
              <a:rect r="r" b="b" t="t" l="l"/>
              <a:pathLst>
                <a:path h="121060" w="1042354">
                  <a:moveTo>
                    <a:pt x="60530" y="0"/>
                  </a:moveTo>
                  <a:lnTo>
                    <a:pt x="981824" y="0"/>
                  </a:lnTo>
                  <a:cubicBezTo>
                    <a:pt x="1015254" y="0"/>
                    <a:pt x="1042354" y="27100"/>
                    <a:pt x="1042354" y="60530"/>
                  </a:cubicBezTo>
                  <a:lnTo>
                    <a:pt x="1042354" y="60530"/>
                  </a:lnTo>
                  <a:cubicBezTo>
                    <a:pt x="1042354" y="93960"/>
                    <a:pt x="1015254" y="121060"/>
                    <a:pt x="981824" y="121060"/>
                  </a:cubicBezTo>
                  <a:lnTo>
                    <a:pt x="60530" y="121060"/>
                  </a:lnTo>
                  <a:cubicBezTo>
                    <a:pt x="27100" y="121060"/>
                    <a:pt x="0" y="93960"/>
                    <a:pt x="0" y="60530"/>
                  </a:cubicBezTo>
                  <a:lnTo>
                    <a:pt x="0" y="60530"/>
                  </a:lnTo>
                  <a:cubicBezTo>
                    <a:pt x="0" y="27100"/>
                    <a:pt x="27100" y="0"/>
                    <a:pt x="60530" y="0"/>
                  </a:cubicBezTo>
                  <a:close/>
                </a:path>
              </a:pathLst>
            </a:custGeom>
            <a:solidFill>
              <a:srgbClr val="004AAD"/>
            </a:solidFill>
          </p:spPr>
        </p:sp>
        <p:sp>
          <p:nvSpPr>
            <p:cNvPr name="TextBox 7" id="7"/>
            <p:cNvSpPr txBox="true"/>
            <p:nvPr/>
          </p:nvSpPr>
          <p:spPr>
            <a:xfrm>
              <a:off x="0" y="-38100"/>
              <a:ext cx="1042354" cy="159160"/>
            </a:xfrm>
            <a:prstGeom prst="rect">
              <a:avLst/>
            </a:prstGeom>
          </p:spPr>
          <p:txBody>
            <a:bodyPr anchor="ctr" rtlCol="false" tIns="50800" lIns="50800" bIns="50800" rIns="50800"/>
            <a:lstStyle/>
            <a:p>
              <a:pPr algn="ctr">
                <a:lnSpc>
                  <a:spcPts val="2239"/>
                </a:lnSpc>
              </a:pPr>
              <a:r>
                <a:rPr lang="en-US" sz="1599">
                  <a:solidFill>
                    <a:srgbClr val="FFFFFF"/>
                  </a:solidFill>
                  <a:latin typeface="Barlow Bold"/>
                </a:rPr>
                <a:t>Sleep Duration - Quality of Sleep. </a:t>
              </a:r>
            </a:p>
          </p:txBody>
        </p:sp>
      </p:grpSp>
      <p:sp>
        <p:nvSpPr>
          <p:cNvPr name="TextBox 8" id="8"/>
          <p:cNvSpPr txBox="true"/>
          <p:nvPr/>
        </p:nvSpPr>
        <p:spPr>
          <a:xfrm rot="0">
            <a:off x="10677861" y="6604384"/>
            <a:ext cx="7769071" cy="1175004"/>
          </a:xfrm>
          <a:prstGeom prst="rect">
            <a:avLst/>
          </a:prstGeom>
        </p:spPr>
        <p:txBody>
          <a:bodyPr anchor="t" rtlCol="false" tIns="0" lIns="0" bIns="0" rIns="0">
            <a:spAutoFit/>
          </a:bodyPr>
          <a:lstStyle/>
          <a:p>
            <a:pPr algn="ctr">
              <a:lnSpc>
                <a:spcPts val="4368"/>
              </a:lnSpc>
            </a:pPr>
            <a:r>
              <a:rPr lang="en-US" sz="5600" spc="-95">
                <a:solidFill>
                  <a:srgbClr val="004AAD"/>
                </a:solidFill>
                <a:latin typeface="Garet Ultra-Bold"/>
              </a:rPr>
              <a:t>6) BASELINE PREDICTOR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271369" y="3234088"/>
            <a:ext cx="7393087" cy="524695"/>
          </a:xfrm>
          <a:custGeom>
            <a:avLst/>
            <a:gdLst/>
            <a:ahLst/>
            <a:cxnLst/>
            <a:rect r="r" b="b" t="t" l="l"/>
            <a:pathLst>
              <a:path h="524695" w="7393087">
                <a:moveTo>
                  <a:pt x="0" y="0"/>
                </a:moveTo>
                <a:lnTo>
                  <a:pt x="7393087" y="0"/>
                </a:lnTo>
                <a:lnTo>
                  <a:pt x="7393087" y="524695"/>
                </a:lnTo>
                <a:lnTo>
                  <a:pt x="0" y="524695"/>
                </a:lnTo>
                <a:lnTo>
                  <a:pt x="0" y="0"/>
                </a:lnTo>
                <a:close/>
              </a:path>
            </a:pathLst>
          </a:custGeom>
          <a:blipFill>
            <a:blip r:embed="rId2"/>
            <a:stretch>
              <a:fillRect l="0" t="-1445" r="0" b="-1445"/>
            </a:stretch>
          </a:blipFill>
        </p:spPr>
      </p:sp>
      <p:sp>
        <p:nvSpPr>
          <p:cNvPr name="Freeform 3" id="3"/>
          <p:cNvSpPr/>
          <p:nvPr/>
        </p:nvSpPr>
        <p:spPr>
          <a:xfrm flipH="false" flipV="false" rot="0">
            <a:off x="10245371" y="3897728"/>
            <a:ext cx="7419085" cy="2025515"/>
          </a:xfrm>
          <a:custGeom>
            <a:avLst/>
            <a:gdLst/>
            <a:ahLst/>
            <a:cxnLst/>
            <a:rect r="r" b="b" t="t" l="l"/>
            <a:pathLst>
              <a:path h="2025515" w="7419085">
                <a:moveTo>
                  <a:pt x="0" y="0"/>
                </a:moveTo>
                <a:lnTo>
                  <a:pt x="7419085" y="0"/>
                </a:lnTo>
                <a:lnTo>
                  <a:pt x="7419085" y="2025514"/>
                </a:lnTo>
                <a:lnTo>
                  <a:pt x="0" y="2025514"/>
                </a:lnTo>
                <a:lnTo>
                  <a:pt x="0" y="0"/>
                </a:lnTo>
                <a:close/>
              </a:path>
            </a:pathLst>
          </a:custGeom>
          <a:blipFill>
            <a:blip r:embed="rId3"/>
            <a:stretch>
              <a:fillRect l="0" t="-1439" r="0" b="-1439"/>
            </a:stretch>
          </a:blipFill>
        </p:spPr>
      </p:sp>
      <p:sp>
        <p:nvSpPr>
          <p:cNvPr name="Freeform 4" id="4"/>
          <p:cNvSpPr/>
          <p:nvPr/>
        </p:nvSpPr>
        <p:spPr>
          <a:xfrm flipH="false" flipV="false" rot="0">
            <a:off x="10271369" y="6062187"/>
            <a:ext cx="7393087" cy="430285"/>
          </a:xfrm>
          <a:custGeom>
            <a:avLst/>
            <a:gdLst/>
            <a:ahLst/>
            <a:cxnLst/>
            <a:rect r="r" b="b" t="t" l="l"/>
            <a:pathLst>
              <a:path h="430285" w="7393087">
                <a:moveTo>
                  <a:pt x="0" y="0"/>
                </a:moveTo>
                <a:lnTo>
                  <a:pt x="7393087" y="0"/>
                </a:lnTo>
                <a:lnTo>
                  <a:pt x="7393087" y="430285"/>
                </a:lnTo>
                <a:lnTo>
                  <a:pt x="0" y="430285"/>
                </a:lnTo>
                <a:lnTo>
                  <a:pt x="0" y="0"/>
                </a:lnTo>
                <a:close/>
              </a:path>
            </a:pathLst>
          </a:custGeom>
          <a:blipFill>
            <a:blip r:embed="rId4"/>
            <a:stretch>
              <a:fillRect l="0" t="0" r="0" b="0"/>
            </a:stretch>
          </a:blipFill>
        </p:spPr>
      </p:sp>
      <p:sp>
        <p:nvSpPr>
          <p:cNvPr name="Freeform 5" id="5"/>
          <p:cNvSpPr/>
          <p:nvPr/>
        </p:nvSpPr>
        <p:spPr>
          <a:xfrm flipH="false" flipV="false" rot="0">
            <a:off x="10245371" y="6631417"/>
            <a:ext cx="7489293" cy="1391046"/>
          </a:xfrm>
          <a:custGeom>
            <a:avLst/>
            <a:gdLst/>
            <a:ahLst/>
            <a:cxnLst/>
            <a:rect r="r" b="b" t="t" l="l"/>
            <a:pathLst>
              <a:path h="1391046" w="7489293">
                <a:moveTo>
                  <a:pt x="0" y="0"/>
                </a:moveTo>
                <a:lnTo>
                  <a:pt x="7489293" y="0"/>
                </a:lnTo>
                <a:lnTo>
                  <a:pt x="7489293" y="1391046"/>
                </a:lnTo>
                <a:lnTo>
                  <a:pt x="0" y="1391046"/>
                </a:lnTo>
                <a:lnTo>
                  <a:pt x="0" y="0"/>
                </a:lnTo>
                <a:close/>
              </a:path>
            </a:pathLst>
          </a:custGeom>
          <a:blipFill>
            <a:blip r:embed="rId5"/>
            <a:stretch>
              <a:fillRect l="0" t="0" r="0" b="0"/>
            </a:stretch>
          </a:blipFill>
        </p:spPr>
      </p:sp>
      <p:sp>
        <p:nvSpPr>
          <p:cNvPr name="Freeform 6" id="6"/>
          <p:cNvSpPr/>
          <p:nvPr/>
        </p:nvSpPr>
        <p:spPr>
          <a:xfrm flipH="false" flipV="false" rot="0">
            <a:off x="428628" y="3543514"/>
            <a:ext cx="9657960" cy="4761079"/>
          </a:xfrm>
          <a:custGeom>
            <a:avLst/>
            <a:gdLst/>
            <a:ahLst/>
            <a:cxnLst/>
            <a:rect r="r" b="b" t="t" l="l"/>
            <a:pathLst>
              <a:path h="4761079" w="9657960">
                <a:moveTo>
                  <a:pt x="0" y="0"/>
                </a:moveTo>
                <a:lnTo>
                  <a:pt x="9657960" y="0"/>
                </a:lnTo>
                <a:lnTo>
                  <a:pt x="9657960" y="4761079"/>
                </a:lnTo>
                <a:lnTo>
                  <a:pt x="0" y="4761079"/>
                </a:lnTo>
                <a:lnTo>
                  <a:pt x="0" y="0"/>
                </a:lnTo>
                <a:close/>
              </a:path>
            </a:pathLst>
          </a:custGeom>
          <a:blipFill>
            <a:blip r:embed="rId6"/>
            <a:stretch>
              <a:fillRect l="0" t="0" r="0" b="0"/>
            </a:stretch>
          </a:blipFill>
        </p:spPr>
      </p:sp>
      <p:sp>
        <p:nvSpPr>
          <p:cNvPr name="TextBox 7" id="7"/>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11</a:t>
            </a:r>
          </a:p>
        </p:txBody>
      </p:sp>
      <p:sp>
        <p:nvSpPr>
          <p:cNvPr name="TextBox 8" id="8"/>
          <p:cNvSpPr txBox="true"/>
          <p:nvPr/>
        </p:nvSpPr>
        <p:spPr>
          <a:xfrm rot="0">
            <a:off x="1473440" y="1673062"/>
            <a:ext cx="15341119" cy="622554"/>
          </a:xfrm>
          <a:prstGeom prst="rect">
            <a:avLst/>
          </a:prstGeom>
        </p:spPr>
        <p:txBody>
          <a:bodyPr anchor="t" rtlCol="false" tIns="0" lIns="0" bIns="0" rIns="0">
            <a:spAutoFit/>
          </a:bodyPr>
          <a:lstStyle/>
          <a:p>
            <a:pPr algn="ctr">
              <a:lnSpc>
                <a:spcPts val="4368"/>
              </a:lnSpc>
            </a:pPr>
            <a:r>
              <a:rPr lang="en-US" sz="5600" spc="-95">
                <a:solidFill>
                  <a:srgbClr val="004AAD"/>
                </a:solidFill>
                <a:latin typeface="Garet Ultra-Bold"/>
              </a:rPr>
              <a:t>7) SIMPLE LINEAR REGRESSION MODEL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6159178" y="551315"/>
            <a:ext cx="11735168" cy="2441212"/>
          </a:xfrm>
          <a:custGeom>
            <a:avLst/>
            <a:gdLst/>
            <a:ahLst/>
            <a:cxnLst/>
            <a:rect r="r" b="b" t="t" l="l"/>
            <a:pathLst>
              <a:path h="2441212" w="11735168">
                <a:moveTo>
                  <a:pt x="0" y="0"/>
                </a:moveTo>
                <a:lnTo>
                  <a:pt x="11735168" y="0"/>
                </a:lnTo>
                <a:lnTo>
                  <a:pt x="11735168" y="2441213"/>
                </a:lnTo>
                <a:lnTo>
                  <a:pt x="0" y="2441213"/>
                </a:lnTo>
                <a:lnTo>
                  <a:pt x="0" y="0"/>
                </a:lnTo>
                <a:close/>
              </a:path>
            </a:pathLst>
          </a:custGeom>
          <a:blipFill>
            <a:blip r:embed="rId2"/>
            <a:stretch>
              <a:fillRect l="0" t="0" r="0" b="0"/>
            </a:stretch>
          </a:blipFill>
        </p:spPr>
      </p:sp>
      <p:sp>
        <p:nvSpPr>
          <p:cNvPr name="Freeform 3" id="3"/>
          <p:cNvSpPr/>
          <p:nvPr/>
        </p:nvSpPr>
        <p:spPr>
          <a:xfrm flipH="false" flipV="false" rot="0">
            <a:off x="6948968" y="3477865"/>
            <a:ext cx="10384169" cy="5780435"/>
          </a:xfrm>
          <a:custGeom>
            <a:avLst/>
            <a:gdLst/>
            <a:ahLst/>
            <a:cxnLst/>
            <a:rect r="r" b="b" t="t" l="l"/>
            <a:pathLst>
              <a:path h="5780435" w="10384169">
                <a:moveTo>
                  <a:pt x="0" y="0"/>
                </a:moveTo>
                <a:lnTo>
                  <a:pt x="10384169" y="0"/>
                </a:lnTo>
                <a:lnTo>
                  <a:pt x="10384169" y="5780435"/>
                </a:lnTo>
                <a:lnTo>
                  <a:pt x="0" y="5780435"/>
                </a:lnTo>
                <a:lnTo>
                  <a:pt x="0" y="0"/>
                </a:lnTo>
                <a:close/>
              </a:path>
            </a:pathLst>
          </a:custGeom>
          <a:blipFill>
            <a:blip r:embed="rId3"/>
            <a:stretch>
              <a:fillRect l="0" t="0" r="0" b="0"/>
            </a:stretch>
          </a:blipFill>
        </p:spPr>
      </p:sp>
      <p:sp>
        <p:nvSpPr>
          <p:cNvPr name="TextBox 4" id="4"/>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12</a:t>
            </a:r>
          </a:p>
        </p:txBody>
      </p:sp>
      <p:sp>
        <p:nvSpPr>
          <p:cNvPr name="TextBox 5" id="5"/>
          <p:cNvSpPr txBox="true"/>
          <p:nvPr/>
        </p:nvSpPr>
        <p:spPr>
          <a:xfrm rot="0">
            <a:off x="295566" y="5116878"/>
            <a:ext cx="6254661" cy="2637536"/>
          </a:xfrm>
          <a:prstGeom prst="rect">
            <a:avLst/>
          </a:prstGeom>
        </p:spPr>
        <p:txBody>
          <a:bodyPr anchor="t" rtlCol="false" tIns="0" lIns="0" bIns="0" rIns="0">
            <a:spAutoFit/>
          </a:bodyPr>
          <a:lstStyle/>
          <a:p>
            <a:pPr algn="ctr">
              <a:lnSpc>
                <a:spcPts val="5152"/>
              </a:lnSpc>
            </a:pPr>
            <a:r>
              <a:rPr lang="en-US" sz="5600" spc="-95">
                <a:solidFill>
                  <a:srgbClr val="004AAD"/>
                </a:solidFill>
                <a:latin typeface="Garet Ultra-Bold"/>
              </a:rPr>
              <a:t>7) SIMPLE LINEAR REGRESSION MODEL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3033795"/>
            <a:ext cx="7137690" cy="5613628"/>
          </a:xfrm>
          <a:custGeom>
            <a:avLst/>
            <a:gdLst/>
            <a:ahLst/>
            <a:cxnLst/>
            <a:rect r="r" b="b" t="t" l="l"/>
            <a:pathLst>
              <a:path h="5613628" w="7137690">
                <a:moveTo>
                  <a:pt x="0" y="0"/>
                </a:moveTo>
                <a:lnTo>
                  <a:pt x="7137690" y="0"/>
                </a:lnTo>
                <a:lnTo>
                  <a:pt x="7137690" y="5613628"/>
                </a:lnTo>
                <a:lnTo>
                  <a:pt x="0" y="5613628"/>
                </a:lnTo>
                <a:lnTo>
                  <a:pt x="0" y="0"/>
                </a:lnTo>
                <a:close/>
              </a:path>
            </a:pathLst>
          </a:custGeom>
          <a:blipFill>
            <a:blip r:embed="rId2"/>
            <a:stretch>
              <a:fillRect l="0" t="0" r="0" b="0"/>
            </a:stretch>
          </a:blipFill>
        </p:spPr>
      </p:sp>
      <p:sp>
        <p:nvSpPr>
          <p:cNvPr name="Freeform 3" id="3"/>
          <p:cNvSpPr/>
          <p:nvPr/>
        </p:nvSpPr>
        <p:spPr>
          <a:xfrm flipH="false" flipV="false" rot="0">
            <a:off x="8470499" y="2266244"/>
            <a:ext cx="8522671" cy="6652418"/>
          </a:xfrm>
          <a:custGeom>
            <a:avLst/>
            <a:gdLst/>
            <a:ahLst/>
            <a:cxnLst/>
            <a:rect r="r" b="b" t="t" l="l"/>
            <a:pathLst>
              <a:path h="6652418" w="8522671">
                <a:moveTo>
                  <a:pt x="0" y="0"/>
                </a:moveTo>
                <a:lnTo>
                  <a:pt x="8522671" y="0"/>
                </a:lnTo>
                <a:lnTo>
                  <a:pt x="8522671" y="6652418"/>
                </a:lnTo>
                <a:lnTo>
                  <a:pt x="0" y="6652418"/>
                </a:lnTo>
                <a:lnTo>
                  <a:pt x="0" y="0"/>
                </a:lnTo>
                <a:close/>
              </a:path>
            </a:pathLst>
          </a:custGeom>
          <a:blipFill>
            <a:blip r:embed="rId3"/>
            <a:stretch>
              <a:fillRect l="0" t="0" r="0" b="0"/>
            </a:stretch>
          </a:blipFill>
        </p:spPr>
      </p:sp>
      <p:sp>
        <p:nvSpPr>
          <p:cNvPr name="TextBox 4" id="4"/>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13</a:t>
            </a:r>
          </a:p>
        </p:txBody>
      </p:sp>
      <p:sp>
        <p:nvSpPr>
          <p:cNvPr name="TextBox 5" id="5"/>
          <p:cNvSpPr txBox="true"/>
          <p:nvPr/>
        </p:nvSpPr>
        <p:spPr>
          <a:xfrm rot="0">
            <a:off x="1473440" y="1257300"/>
            <a:ext cx="15341119" cy="622554"/>
          </a:xfrm>
          <a:prstGeom prst="rect">
            <a:avLst/>
          </a:prstGeom>
        </p:spPr>
        <p:txBody>
          <a:bodyPr anchor="t" rtlCol="false" tIns="0" lIns="0" bIns="0" rIns="0">
            <a:spAutoFit/>
          </a:bodyPr>
          <a:lstStyle/>
          <a:p>
            <a:pPr algn="ctr">
              <a:lnSpc>
                <a:spcPts val="4368"/>
              </a:lnSpc>
            </a:pPr>
            <a:r>
              <a:rPr lang="en-US" sz="5600" spc="-95">
                <a:solidFill>
                  <a:srgbClr val="004AAD"/>
                </a:solidFill>
                <a:latin typeface="Garet Ultra-Bold"/>
              </a:rPr>
              <a:t>8) OLS REGRESSION MODEL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059424" y="2027162"/>
            <a:ext cx="8895559" cy="7231138"/>
          </a:xfrm>
          <a:custGeom>
            <a:avLst/>
            <a:gdLst/>
            <a:ahLst/>
            <a:cxnLst/>
            <a:rect r="r" b="b" t="t" l="l"/>
            <a:pathLst>
              <a:path h="7231138" w="8895559">
                <a:moveTo>
                  <a:pt x="0" y="0"/>
                </a:moveTo>
                <a:lnTo>
                  <a:pt x="8895559" y="0"/>
                </a:lnTo>
                <a:lnTo>
                  <a:pt x="8895559" y="7231138"/>
                </a:lnTo>
                <a:lnTo>
                  <a:pt x="0" y="7231138"/>
                </a:lnTo>
                <a:lnTo>
                  <a:pt x="0" y="0"/>
                </a:lnTo>
                <a:close/>
              </a:path>
            </a:pathLst>
          </a:custGeom>
          <a:blipFill>
            <a:blip r:embed="rId2"/>
            <a:stretch>
              <a:fillRect l="0" t="0" r="0" b="0"/>
            </a:stretch>
          </a:blipFill>
        </p:spPr>
      </p:sp>
      <p:sp>
        <p:nvSpPr>
          <p:cNvPr name="TextBox 3" id="3"/>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14</a:t>
            </a:r>
          </a:p>
        </p:txBody>
      </p:sp>
      <p:sp>
        <p:nvSpPr>
          <p:cNvPr name="TextBox 4" id="4"/>
          <p:cNvSpPr txBox="true"/>
          <p:nvPr/>
        </p:nvSpPr>
        <p:spPr>
          <a:xfrm rot="0">
            <a:off x="1473440" y="1040956"/>
            <a:ext cx="15341119" cy="622554"/>
          </a:xfrm>
          <a:prstGeom prst="rect">
            <a:avLst/>
          </a:prstGeom>
        </p:spPr>
        <p:txBody>
          <a:bodyPr anchor="t" rtlCol="false" tIns="0" lIns="0" bIns="0" rIns="0">
            <a:spAutoFit/>
          </a:bodyPr>
          <a:lstStyle/>
          <a:p>
            <a:pPr algn="ctr">
              <a:lnSpc>
                <a:spcPts val="4368"/>
              </a:lnSpc>
            </a:pPr>
            <a:r>
              <a:rPr lang="en-US" sz="5600" spc="-95">
                <a:solidFill>
                  <a:srgbClr val="004AAD"/>
                </a:solidFill>
                <a:latin typeface="Garet Ultra-Bold"/>
              </a:rPr>
              <a:t>8) OLS REGRESSION MODEL SUMMARY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279256" y="3134636"/>
            <a:ext cx="6628961" cy="5328256"/>
          </a:xfrm>
          <a:custGeom>
            <a:avLst/>
            <a:gdLst/>
            <a:ahLst/>
            <a:cxnLst/>
            <a:rect r="r" b="b" t="t" l="l"/>
            <a:pathLst>
              <a:path h="5328256" w="6628961">
                <a:moveTo>
                  <a:pt x="0" y="0"/>
                </a:moveTo>
                <a:lnTo>
                  <a:pt x="6628961" y="0"/>
                </a:lnTo>
                <a:lnTo>
                  <a:pt x="6628961" y="5328256"/>
                </a:lnTo>
                <a:lnTo>
                  <a:pt x="0" y="5328256"/>
                </a:lnTo>
                <a:lnTo>
                  <a:pt x="0" y="0"/>
                </a:lnTo>
                <a:close/>
              </a:path>
            </a:pathLst>
          </a:custGeom>
          <a:blipFill>
            <a:blip r:embed="rId2"/>
            <a:stretch>
              <a:fillRect l="-9929" t="0" r="-10638" b="0"/>
            </a:stretch>
          </a:blipFill>
        </p:spPr>
      </p:sp>
      <p:sp>
        <p:nvSpPr>
          <p:cNvPr name="TextBox 3" id="3"/>
          <p:cNvSpPr txBox="true"/>
          <p:nvPr/>
        </p:nvSpPr>
        <p:spPr>
          <a:xfrm rot="0">
            <a:off x="1279256" y="1650985"/>
            <a:ext cx="11674363" cy="803148"/>
          </a:xfrm>
          <a:prstGeom prst="rect">
            <a:avLst/>
          </a:prstGeom>
        </p:spPr>
        <p:txBody>
          <a:bodyPr anchor="t" rtlCol="false" tIns="0" lIns="0" bIns="0" rIns="0">
            <a:spAutoFit/>
          </a:bodyPr>
          <a:lstStyle/>
          <a:p>
            <a:pPr>
              <a:lnSpc>
                <a:spcPts val="5616"/>
              </a:lnSpc>
            </a:pPr>
            <a:r>
              <a:rPr lang="en-US" sz="7200" spc="-122">
                <a:solidFill>
                  <a:srgbClr val="004AAD"/>
                </a:solidFill>
                <a:latin typeface="Garet Ultra-Bold"/>
              </a:rPr>
              <a:t>RESULTS &amp; FINDINGS</a:t>
            </a:r>
          </a:p>
        </p:txBody>
      </p:sp>
      <p:sp>
        <p:nvSpPr>
          <p:cNvPr name="TextBox 4" id="4"/>
          <p:cNvSpPr txBox="true"/>
          <p:nvPr/>
        </p:nvSpPr>
        <p:spPr>
          <a:xfrm rot="0">
            <a:off x="8122300" y="3828127"/>
            <a:ext cx="8886444" cy="4442460"/>
          </a:xfrm>
          <a:prstGeom prst="rect">
            <a:avLst/>
          </a:prstGeom>
        </p:spPr>
        <p:txBody>
          <a:bodyPr anchor="t" rtlCol="false" tIns="0" lIns="0" bIns="0" rIns="0">
            <a:spAutoFit/>
          </a:bodyPr>
          <a:lstStyle/>
          <a:p>
            <a:pPr algn="just">
              <a:lnSpc>
                <a:spcPts val="2940"/>
              </a:lnSpc>
            </a:pPr>
            <a:r>
              <a:rPr lang="en-US" sz="2100">
                <a:solidFill>
                  <a:srgbClr val="000000"/>
                </a:solidFill>
                <a:latin typeface="Inter Italics"/>
              </a:rPr>
              <a:t>The main findings suggest that </a:t>
            </a:r>
            <a:r>
              <a:rPr lang="en-US" sz="2100">
                <a:solidFill>
                  <a:srgbClr val="000000"/>
                </a:solidFill>
                <a:latin typeface="Inter Bold Italics"/>
              </a:rPr>
              <a:t>the model demonstrated that approximately 80.9% of the variance in sleep quality could be explained by sleep duration and stress level.</a:t>
            </a:r>
            <a:r>
              <a:rPr lang="en-US" sz="2100">
                <a:solidFill>
                  <a:srgbClr val="000000"/>
                </a:solidFill>
                <a:latin typeface="Inter Italics"/>
              </a:rPr>
              <a:t> Stress level was found to be a significant predictor of sleep quality. </a:t>
            </a:r>
          </a:p>
          <a:p>
            <a:pPr algn="just">
              <a:lnSpc>
                <a:spcPts val="2940"/>
              </a:lnSpc>
            </a:pPr>
          </a:p>
          <a:p>
            <a:pPr algn="just">
              <a:lnSpc>
                <a:spcPts val="2940"/>
              </a:lnSpc>
            </a:pPr>
            <a:r>
              <a:rPr lang="en-US" sz="2100">
                <a:solidFill>
                  <a:srgbClr val="000000"/>
                </a:solidFill>
                <a:latin typeface="Inter Italics"/>
              </a:rPr>
              <a:t>This study's findings underscore the significant impact of stress on sleep quality, highlighting the </a:t>
            </a:r>
            <a:r>
              <a:rPr lang="en-US" sz="2100">
                <a:solidFill>
                  <a:srgbClr val="000000"/>
                </a:solidFill>
                <a:latin typeface="Inter Bold Italics"/>
              </a:rPr>
              <a:t>need for stress management interventions as part of a healthy lifestyle.</a:t>
            </a:r>
          </a:p>
          <a:p>
            <a:pPr algn="just">
              <a:lnSpc>
                <a:spcPts val="2940"/>
              </a:lnSpc>
            </a:pPr>
          </a:p>
          <a:p>
            <a:pPr algn="just">
              <a:lnSpc>
                <a:spcPts val="2940"/>
              </a:lnSpc>
            </a:pPr>
            <a:r>
              <a:rPr lang="en-US" sz="2100">
                <a:solidFill>
                  <a:srgbClr val="000000"/>
                </a:solidFill>
                <a:latin typeface="Inter Bold Italics"/>
              </a:rPr>
              <a:t>The pairplot indicates that sleep quality and physical activity level are generally positively correlated, with higher sleep quality being linked to higher levels of physical activity</a:t>
            </a:r>
          </a:p>
        </p:txBody>
      </p:sp>
      <p:sp>
        <p:nvSpPr>
          <p:cNvPr name="TextBox 5" id="5"/>
          <p:cNvSpPr txBox="true"/>
          <p:nvPr/>
        </p:nvSpPr>
        <p:spPr>
          <a:xfrm rot="0">
            <a:off x="8122300" y="3144161"/>
            <a:ext cx="4920502" cy="507365"/>
          </a:xfrm>
          <a:prstGeom prst="rect">
            <a:avLst/>
          </a:prstGeom>
        </p:spPr>
        <p:txBody>
          <a:bodyPr anchor="t" rtlCol="false" tIns="0" lIns="0" bIns="0" rIns="0">
            <a:spAutoFit/>
          </a:bodyPr>
          <a:lstStyle/>
          <a:p>
            <a:pPr>
              <a:lnSpc>
                <a:spcPts val="3909"/>
              </a:lnSpc>
            </a:pPr>
            <a:r>
              <a:rPr lang="en-US" sz="3399">
                <a:solidFill>
                  <a:srgbClr val="004AAD"/>
                </a:solidFill>
                <a:latin typeface="Inter Bold"/>
              </a:rPr>
              <a:t>Main Findings</a:t>
            </a:r>
          </a:p>
        </p:txBody>
      </p:sp>
      <p:sp>
        <p:nvSpPr>
          <p:cNvPr name="TextBox 6" id="6"/>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825096" y="2506874"/>
            <a:ext cx="5622859" cy="6751426"/>
          </a:xfrm>
          <a:custGeom>
            <a:avLst/>
            <a:gdLst/>
            <a:ahLst/>
            <a:cxnLst/>
            <a:rect r="r" b="b" t="t" l="l"/>
            <a:pathLst>
              <a:path h="6751426" w="5622859">
                <a:moveTo>
                  <a:pt x="0" y="0"/>
                </a:moveTo>
                <a:lnTo>
                  <a:pt x="5622860" y="0"/>
                </a:lnTo>
                <a:lnTo>
                  <a:pt x="5622860" y="6751426"/>
                </a:lnTo>
                <a:lnTo>
                  <a:pt x="0" y="6751426"/>
                </a:lnTo>
                <a:lnTo>
                  <a:pt x="0" y="0"/>
                </a:lnTo>
                <a:close/>
              </a:path>
            </a:pathLst>
          </a:custGeom>
          <a:blipFill>
            <a:blip r:embed="rId2"/>
            <a:stretch>
              <a:fillRect l="0" t="0" r="0" b="0"/>
            </a:stretch>
          </a:blipFill>
        </p:spPr>
      </p:sp>
      <p:sp>
        <p:nvSpPr>
          <p:cNvPr name="TextBox 3" id="3"/>
          <p:cNvSpPr txBox="true"/>
          <p:nvPr/>
        </p:nvSpPr>
        <p:spPr>
          <a:xfrm rot="0">
            <a:off x="4773593" y="1314450"/>
            <a:ext cx="11674363" cy="803148"/>
          </a:xfrm>
          <a:prstGeom prst="rect">
            <a:avLst/>
          </a:prstGeom>
        </p:spPr>
        <p:txBody>
          <a:bodyPr anchor="t" rtlCol="false" tIns="0" lIns="0" bIns="0" rIns="0">
            <a:spAutoFit/>
          </a:bodyPr>
          <a:lstStyle/>
          <a:p>
            <a:pPr algn="r">
              <a:lnSpc>
                <a:spcPts val="5616"/>
              </a:lnSpc>
            </a:pPr>
            <a:r>
              <a:rPr lang="en-US" sz="7200" spc="-122">
                <a:solidFill>
                  <a:srgbClr val="004AAD"/>
                </a:solidFill>
                <a:latin typeface="Garet Ultra-Bold"/>
              </a:rPr>
              <a:t>RESULTS &amp; FINDINGS</a:t>
            </a:r>
          </a:p>
        </p:txBody>
      </p:sp>
      <p:sp>
        <p:nvSpPr>
          <p:cNvPr name="TextBox 4" id="4"/>
          <p:cNvSpPr txBox="true"/>
          <p:nvPr/>
        </p:nvSpPr>
        <p:spPr>
          <a:xfrm rot="0">
            <a:off x="1653694" y="4165013"/>
            <a:ext cx="8453756" cy="3699510"/>
          </a:xfrm>
          <a:prstGeom prst="rect">
            <a:avLst/>
          </a:prstGeom>
        </p:spPr>
        <p:txBody>
          <a:bodyPr anchor="t" rtlCol="false" tIns="0" lIns="0" bIns="0" rIns="0">
            <a:spAutoFit/>
          </a:bodyPr>
          <a:lstStyle/>
          <a:p>
            <a:pPr algn="just">
              <a:lnSpc>
                <a:spcPts val="2940"/>
              </a:lnSpc>
            </a:pPr>
            <a:r>
              <a:rPr lang="en-US" sz="2100">
                <a:solidFill>
                  <a:srgbClr val="000000"/>
                </a:solidFill>
                <a:latin typeface="Inter"/>
              </a:rPr>
              <a:t>Despite the strong model fit, </a:t>
            </a:r>
            <a:r>
              <a:rPr lang="en-US" sz="2100">
                <a:solidFill>
                  <a:srgbClr val="000000"/>
                </a:solidFill>
                <a:latin typeface="Inter Bold"/>
              </a:rPr>
              <a:t>the lack of normality in the residuals suggests that future research should incorporate a broader range of variables</a:t>
            </a:r>
            <a:r>
              <a:rPr lang="en-US" sz="2100">
                <a:solidFill>
                  <a:srgbClr val="000000"/>
                </a:solidFill>
                <a:latin typeface="Inter"/>
              </a:rPr>
              <a:t> to fully capture the determinants of sleep quality. </a:t>
            </a:r>
          </a:p>
          <a:p>
            <a:pPr algn="just">
              <a:lnSpc>
                <a:spcPts val="2940"/>
              </a:lnSpc>
            </a:pPr>
          </a:p>
          <a:p>
            <a:pPr algn="just">
              <a:lnSpc>
                <a:spcPts val="2940"/>
              </a:lnSpc>
            </a:pPr>
            <a:r>
              <a:rPr lang="en-US" sz="2100">
                <a:solidFill>
                  <a:srgbClr val="000000"/>
                </a:solidFill>
                <a:latin typeface="Inter"/>
              </a:rPr>
              <a:t>The limitations of the research are mainly on the limited access to data and the lack of previous numerous researches on this topic, which needs to be further investigated due to the fact that human nature, behavior and lifestyle is changing due to the rapid changes in the environment. </a:t>
            </a:r>
          </a:p>
        </p:txBody>
      </p:sp>
      <p:sp>
        <p:nvSpPr>
          <p:cNvPr name="TextBox 5" id="5"/>
          <p:cNvSpPr txBox="true"/>
          <p:nvPr/>
        </p:nvSpPr>
        <p:spPr>
          <a:xfrm rot="0">
            <a:off x="6609698" y="3320775"/>
            <a:ext cx="3497752" cy="487680"/>
          </a:xfrm>
          <a:prstGeom prst="rect">
            <a:avLst/>
          </a:prstGeom>
        </p:spPr>
        <p:txBody>
          <a:bodyPr anchor="t" rtlCol="false" tIns="0" lIns="0" bIns="0" rIns="0">
            <a:spAutoFit/>
          </a:bodyPr>
          <a:lstStyle/>
          <a:p>
            <a:pPr algn="r">
              <a:lnSpc>
                <a:spcPts val="3794"/>
              </a:lnSpc>
            </a:pPr>
            <a:r>
              <a:rPr lang="en-US" sz="3299">
                <a:solidFill>
                  <a:srgbClr val="004AAD"/>
                </a:solidFill>
                <a:latin typeface="Inter Bold"/>
              </a:rPr>
              <a:t>Limitations</a:t>
            </a:r>
          </a:p>
        </p:txBody>
      </p:sp>
      <p:sp>
        <p:nvSpPr>
          <p:cNvPr name="TextBox 6" id="6"/>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16</a:t>
            </a:r>
          </a:p>
        </p:txBody>
      </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3811426" y="3460804"/>
            <a:ext cx="10658251" cy="1348965"/>
          </a:xfrm>
          <a:prstGeom prst="rect">
            <a:avLst/>
          </a:prstGeom>
        </p:spPr>
        <p:txBody>
          <a:bodyPr anchor="t" rtlCol="false" tIns="0" lIns="0" bIns="0" rIns="0">
            <a:spAutoFit/>
          </a:bodyPr>
          <a:lstStyle/>
          <a:p>
            <a:pPr>
              <a:lnSpc>
                <a:spcPts val="9482"/>
              </a:lnSpc>
            </a:pPr>
            <a:r>
              <a:rPr lang="en-US" sz="12157" spc="-206">
                <a:solidFill>
                  <a:srgbClr val="004AAD"/>
                </a:solidFill>
                <a:latin typeface="Garet Heavy"/>
              </a:rPr>
              <a:t>THANK YOU!</a:t>
            </a:r>
          </a:p>
        </p:txBody>
      </p:sp>
      <p:grpSp>
        <p:nvGrpSpPr>
          <p:cNvPr name="Group 3" id="3"/>
          <p:cNvGrpSpPr/>
          <p:nvPr/>
        </p:nvGrpSpPr>
        <p:grpSpPr>
          <a:xfrm rot="0">
            <a:off x="0" y="6990133"/>
            <a:ext cx="18281103" cy="266998"/>
            <a:chOff x="0" y="0"/>
            <a:chExt cx="4814776" cy="70320"/>
          </a:xfrm>
        </p:grpSpPr>
        <p:sp>
          <p:nvSpPr>
            <p:cNvPr name="Freeform 4" id="4"/>
            <p:cNvSpPr/>
            <p:nvPr/>
          </p:nvSpPr>
          <p:spPr>
            <a:xfrm flipH="false" flipV="false" rot="0">
              <a:off x="0" y="0"/>
              <a:ext cx="4814776" cy="70320"/>
            </a:xfrm>
            <a:custGeom>
              <a:avLst/>
              <a:gdLst/>
              <a:ahLst/>
              <a:cxnLst/>
              <a:rect r="r" b="b" t="t" l="l"/>
              <a:pathLst>
                <a:path h="70320" w="4814776">
                  <a:moveTo>
                    <a:pt x="0" y="0"/>
                  </a:moveTo>
                  <a:lnTo>
                    <a:pt x="4814776" y="0"/>
                  </a:lnTo>
                  <a:lnTo>
                    <a:pt x="4814776" y="70320"/>
                  </a:lnTo>
                  <a:lnTo>
                    <a:pt x="0" y="70320"/>
                  </a:lnTo>
                  <a:close/>
                </a:path>
              </a:pathLst>
            </a:custGeom>
            <a:gradFill rotWithShape="true">
              <a:gsLst>
                <a:gs pos="0">
                  <a:srgbClr val="5DE0E6">
                    <a:alpha val="100000"/>
                  </a:srgbClr>
                </a:gs>
                <a:gs pos="100000">
                  <a:srgbClr val="004AAD">
                    <a:alpha val="100000"/>
                  </a:srgbClr>
                </a:gs>
              </a:gsLst>
              <a:lin ang="0"/>
            </a:gradFill>
          </p:spPr>
        </p:sp>
        <p:sp>
          <p:nvSpPr>
            <p:cNvPr name="TextBox 5" id="5"/>
            <p:cNvSpPr txBox="true"/>
            <p:nvPr/>
          </p:nvSpPr>
          <p:spPr>
            <a:xfrm>
              <a:off x="0" y="9525"/>
              <a:ext cx="4814776" cy="60795"/>
            </a:xfrm>
            <a:prstGeom prst="rect">
              <a:avLst/>
            </a:prstGeom>
          </p:spPr>
          <p:txBody>
            <a:bodyPr anchor="ctr" rtlCol="false" tIns="50800" lIns="50800" bIns="50800" rIns="50800"/>
            <a:lstStyle/>
            <a:p>
              <a:pPr algn="ctr">
                <a:lnSpc>
                  <a:spcPts val="1955"/>
                </a:lnSpc>
              </a:pPr>
            </a:p>
          </p:txBody>
        </p:sp>
      </p:grpSp>
      <p:sp>
        <p:nvSpPr>
          <p:cNvPr name="TextBox 6" id="6"/>
          <p:cNvSpPr txBox="true"/>
          <p:nvPr/>
        </p:nvSpPr>
        <p:spPr>
          <a:xfrm rot="0">
            <a:off x="13700170" y="8536305"/>
            <a:ext cx="3492945" cy="918210"/>
          </a:xfrm>
          <a:prstGeom prst="rect">
            <a:avLst/>
          </a:prstGeom>
        </p:spPr>
        <p:txBody>
          <a:bodyPr anchor="t" rtlCol="false" tIns="0" lIns="0" bIns="0" rIns="0">
            <a:spAutoFit/>
          </a:bodyPr>
          <a:lstStyle/>
          <a:p>
            <a:pPr>
              <a:lnSpc>
                <a:spcPts val="2415"/>
              </a:lnSpc>
            </a:pPr>
            <a:r>
              <a:rPr lang="en-US" sz="2100">
                <a:solidFill>
                  <a:srgbClr val="004AAD"/>
                </a:solidFill>
                <a:latin typeface="Inter Bold"/>
              </a:rPr>
              <a:t>Torjescu Ana-Maria</a:t>
            </a:r>
          </a:p>
          <a:p>
            <a:pPr>
              <a:lnSpc>
                <a:spcPts val="2415"/>
              </a:lnSpc>
            </a:pPr>
            <a:r>
              <a:rPr lang="en-US" sz="2100">
                <a:solidFill>
                  <a:srgbClr val="004AAD"/>
                </a:solidFill>
                <a:latin typeface="Inter Bold"/>
              </a:rPr>
              <a:t>Dumitru Laura-Alexandra</a:t>
            </a:r>
          </a:p>
          <a:p>
            <a:pPr>
              <a:lnSpc>
                <a:spcPts val="2415"/>
              </a:lnSpc>
            </a:pPr>
            <a:r>
              <a:rPr lang="en-US" sz="2100">
                <a:solidFill>
                  <a:srgbClr val="004AAD"/>
                </a:solidFill>
                <a:latin typeface="Inter Bold"/>
              </a:rPr>
              <a:t>Costea Cristina-Bianca</a:t>
            </a:r>
          </a:p>
        </p:txBody>
      </p:sp>
      <p:sp>
        <p:nvSpPr>
          <p:cNvPr name="TextBox 7" id="7"/>
          <p:cNvSpPr txBox="true"/>
          <p:nvPr/>
        </p:nvSpPr>
        <p:spPr>
          <a:xfrm rot="0">
            <a:off x="7324468" y="8406447"/>
            <a:ext cx="3639065" cy="584200"/>
          </a:xfrm>
          <a:prstGeom prst="rect">
            <a:avLst/>
          </a:prstGeom>
        </p:spPr>
        <p:txBody>
          <a:bodyPr anchor="t" rtlCol="false" tIns="0" lIns="0" bIns="0" rIns="0">
            <a:spAutoFit/>
          </a:bodyPr>
          <a:lstStyle/>
          <a:p>
            <a:pPr>
              <a:lnSpc>
                <a:spcPts val="2300"/>
              </a:lnSpc>
            </a:pPr>
            <a:r>
              <a:rPr lang="en-US" sz="2000">
                <a:solidFill>
                  <a:srgbClr val="004AAD"/>
                </a:solidFill>
                <a:latin typeface="Inter Bold"/>
              </a:rPr>
              <a:t>Research Methods - Project </a:t>
            </a:r>
          </a:p>
          <a:p>
            <a:pPr>
              <a:lnSpc>
                <a:spcPts val="2300"/>
              </a:lnSpc>
            </a:pPr>
            <a:r>
              <a:rPr lang="en-US" sz="2000">
                <a:solidFill>
                  <a:srgbClr val="004AAD"/>
                </a:solidFill>
                <a:latin typeface="Inter Bold"/>
              </a:rPr>
              <a:t>IMBA, 2nd Year, 2023-2024</a:t>
            </a:r>
          </a:p>
        </p:txBody>
      </p:sp>
      <p:sp>
        <p:nvSpPr>
          <p:cNvPr name="TextBox 8" id="8"/>
          <p:cNvSpPr txBox="true"/>
          <p:nvPr/>
        </p:nvSpPr>
        <p:spPr>
          <a:xfrm rot="0">
            <a:off x="1028700" y="7926705"/>
            <a:ext cx="4251311" cy="1527810"/>
          </a:xfrm>
          <a:prstGeom prst="rect">
            <a:avLst/>
          </a:prstGeom>
        </p:spPr>
        <p:txBody>
          <a:bodyPr anchor="t" rtlCol="false" tIns="0" lIns="0" bIns="0" rIns="0">
            <a:spAutoFit/>
          </a:bodyPr>
          <a:lstStyle/>
          <a:p>
            <a:pPr>
              <a:lnSpc>
                <a:spcPts val="2414"/>
              </a:lnSpc>
            </a:pPr>
            <a:r>
              <a:rPr lang="en-US" sz="2099" spc="-41">
                <a:solidFill>
                  <a:srgbClr val="004AAD"/>
                </a:solidFill>
                <a:latin typeface="Inter Bold"/>
              </a:rPr>
              <a:t>Professors:</a:t>
            </a:r>
          </a:p>
          <a:p>
            <a:pPr>
              <a:lnSpc>
                <a:spcPts val="2414"/>
              </a:lnSpc>
            </a:pPr>
          </a:p>
          <a:p>
            <a:pPr>
              <a:lnSpc>
                <a:spcPts val="2414"/>
              </a:lnSpc>
            </a:pPr>
            <a:r>
              <a:rPr lang="en-US" sz="2099" spc="-41">
                <a:solidFill>
                  <a:srgbClr val="004AAD"/>
                </a:solidFill>
                <a:latin typeface="Inter Bold"/>
              </a:rPr>
              <a:t>Petre Caraini</a:t>
            </a:r>
          </a:p>
          <a:p>
            <a:pPr>
              <a:lnSpc>
                <a:spcPts val="2414"/>
              </a:lnSpc>
            </a:pPr>
            <a:r>
              <a:rPr lang="en-US" sz="2099" spc="-41">
                <a:solidFill>
                  <a:srgbClr val="004AAD"/>
                </a:solidFill>
                <a:latin typeface="Inter Bold"/>
              </a:rPr>
              <a:t>Daniel Traian Pele</a:t>
            </a:r>
          </a:p>
          <a:p>
            <a:pPr>
              <a:lnSpc>
                <a:spcPts val="2414"/>
              </a:lnSpc>
            </a:pPr>
            <a:r>
              <a:rPr lang="en-US" sz="2099" spc="-41">
                <a:solidFill>
                  <a:srgbClr val="004AAD"/>
                </a:solidFill>
                <a:latin typeface="Inter Bold"/>
              </a:rPr>
              <a:t>Wolfgang Hardle</a:t>
            </a:r>
          </a:p>
        </p:txBody>
      </p:sp>
      <p:sp>
        <p:nvSpPr>
          <p:cNvPr name="TextBox 9" id="9"/>
          <p:cNvSpPr txBox="true"/>
          <p:nvPr/>
        </p:nvSpPr>
        <p:spPr>
          <a:xfrm rot="0">
            <a:off x="13700170" y="7945586"/>
            <a:ext cx="2971607" cy="356235"/>
          </a:xfrm>
          <a:prstGeom prst="rect">
            <a:avLst/>
          </a:prstGeom>
        </p:spPr>
        <p:txBody>
          <a:bodyPr anchor="t" rtlCol="false" tIns="0" lIns="0" bIns="0" rIns="0">
            <a:spAutoFit/>
          </a:bodyPr>
          <a:lstStyle/>
          <a:p>
            <a:pPr algn="just">
              <a:lnSpc>
                <a:spcPts val="2940"/>
              </a:lnSpc>
            </a:pPr>
            <a:r>
              <a:rPr lang="en-US" sz="2100">
                <a:solidFill>
                  <a:srgbClr val="000000"/>
                </a:solidFill>
                <a:latin typeface="Inter Bold"/>
              </a:rPr>
              <a:t>Team Members:</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3658060" y="2082928"/>
            <a:ext cx="10974179" cy="1156768"/>
          </a:xfrm>
          <a:prstGeom prst="rect">
            <a:avLst/>
          </a:prstGeom>
        </p:spPr>
        <p:txBody>
          <a:bodyPr anchor="t" rtlCol="false" tIns="0" lIns="0" bIns="0" rIns="0">
            <a:spAutoFit/>
          </a:bodyPr>
          <a:lstStyle/>
          <a:p>
            <a:pPr>
              <a:lnSpc>
                <a:spcPts val="8001"/>
              </a:lnSpc>
            </a:pPr>
            <a:r>
              <a:rPr lang="en-US" sz="10258" spc="-174">
                <a:solidFill>
                  <a:srgbClr val="004AAD"/>
                </a:solidFill>
                <a:latin typeface="Garet Heavy"/>
              </a:rPr>
              <a:t>INTRODUCTION</a:t>
            </a:r>
          </a:p>
        </p:txBody>
      </p:sp>
      <p:sp>
        <p:nvSpPr>
          <p:cNvPr name="TextBox 3" id="3"/>
          <p:cNvSpPr txBox="true"/>
          <p:nvPr/>
        </p:nvSpPr>
        <p:spPr>
          <a:xfrm rot="0">
            <a:off x="2537742" y="4270040"/>
            <a:ext cx="13212516" cy="3189605"/>
          </a:xfrm>
          <a:prstGeom prst="rect">
            <a:avLst/>
          </a:prstGeom>
        </p:spPr>
        <p:txBody>
          <a:bodyPr anchor="t" rtlCol="false" tIns="0" lIns="0" bIns="0" rIns="0">
            <a:spAutoFit/>
          </a:bodyPr>
          <a:lstStyle/>
          <a:p>
            <a:pPr algn="ctr">
              <a:lnSpc>
                <a:spcPts val="3220"/>
              </a:lnSpc>
            </a:pPr>
            <a:r>
              <a:rPr lang="en-US" sz="2300">
                <a:solidFill>
                  <a:srgbClr val="000000"/>
                </a:solidFill>
                <a:latin typeface="Inter Italics"/>
              </a:rPr>
              <a:t>Sleep is a fundamental determinant of health, yet its quality is often compromised by lifestyle factors. </a:t>
            </a:r>
            <a:r>
              <a:rPr lang="en-US" sz="2300">
                <a:solidFill>
                  <a:srgbClr val="000000"/>
                </a:solidFill>
                <a:latin typeface="Inter Bold Italics"/>
              </a:rPr>
              <a:t>This study aimed to investigate the relationship between sleep health and lifestyle factors, specifically sleep duration, physical activity level, and stress. </a:t>
            </a:r>
          </a:p>
          <a:p>
            <a:pPr algn="ctr">
              <a:lnSpc>
                <a:spcPts val="3220"/>
              </a:lnSpc>
            </a:pPr>
          </a:p>
          <a:p>
            <a:pPr algn="ctr">
              <a:lnSpc>
                <a:spcPts val="3220"/>
              </a:lnSpc>
            </a:pPr>
            <a:r>
              <a:rPr lang="en-US" sz="2300">
                <a:solidFill>
                  <a:srgbClr val="000000"/>
                </a:solidFill>
                <a:latin typeface="Inter Italics"/>
              </a:rPr>
              <a:t>Using a </a:t>
            </a:r>
            <a:r>
              <a:rPr lang="en-US" sz="2300">
                <a:solidFill>
                  <a:srgbClr val="000000"/>
                </a:solidFill>
                <a:latin typeface="Inter Bold Italics"/>
              </a:rPr>
              <a:t>dataset of a sample of 374 , we employed descriptive analytics, visualized through scatterplots, to explore initial associations between the variables</a:t>
            </a:r>
            <a:r>
              <a:rPr lang="en-US" sz="2300">
                <a:solidFill>
                  <a:srgbClr val="000000"/>
                </a:solidFill>
                <a:latin typeface="Inter Italics"/>
              </a:rPr>
              <a:t>. Moreover, an OLS regression model was developed to quantify these relationships and predict the quality of sleep from the selected lifestyle factors.  </a:t>
            </a:r>
          </a:p>
        </p:txBody>
      </p:sp>
      <p:grpSp>
        <p:nvGrpSpPr>
          <p:cNvPr name="Group 4" id="4"/>
          <p:cNvGrpSpPr/>
          <p:nvPr/>
        </p:nvGrpSpPr>
        <p:grpSpPr>
          <a:xfrm rot="0">
            <a:off x="4598" y="8931381"/>
            <a:ext cx="18281103" cy="1355619"/>
            <a:chOff x="0" y="0"/>
            <a:chExt cx="4814776" cy="357035"/>
          </a:xfrm>
        </p:grpSpPr>
        <p:sp>
          <p:nvSpPr>
            <p:cNvPr name="Freeform 5" id="5"/>
            <p:cNvSpPr/>
            <p:nvPr/>
          </p:nvSpPr>
          <p:spPr>
            <a:xfrm flipH="false" flipV="false" rot="0">
              <a:off x="0" y="0"/>
              <a:ext cx="4814776" cy="357035"/>
            </a:xfrm>
            <a:custGeom>
              <a:avLst/>
              <a:gdLst/>
              <a:ahLst/>
              <a:cxnLst/>
              <a:rect r="r" b="b" t="t" l="l"/>
              <a:pathLst>
                <a:path h="357035" w="4814776">
                  <a:moveTo>
                    <a:pt x="0" y="0"/>
                  </a:moveTo>
                  <a:lnTo>
                    <a:pt x="4814776" y="0"/>
                  </a:lnTo>
                  <a:lnTo>
                    <a:pt x="4814776" y="357035"/>
                  </a:lnTo>
                  <a:lnTo>
                    <a:pt x="0" y="357035"/>
                  </a:lnTo>
                  <a:close/>
                </a:path>
              </a:pathLst>
            </a:custGeom>
            <a:gradFill rotWithShape="true">
              <a:gsLst>
                <a:gs pos="0">
                  <a:srgbClr val="5DE0E6">
                    <a:alpha val="100000"/>
                  </a:srgbClr>
                </a:gs>
                <a:gs pos="100000">
                  <a:srgbClr val="004AAD">
                    <a:alpha val="100000"/>
                  </a:srgbClr>
                </a:gs>
              </a:gsLst>
              <a:lin ang="0"/>
            </a:gradFill>
          </p:spPr>
        </p:sp>
        <p:sp>
          <p:nvSpPr>
            <p:cNvPr name="TextBox 6" id="6"/>
            <p:cNvSpPr txBox="true"/>
            <p:nvPr/>
          </p:nvSpPr>
          <p:spPr>
            <a:xfrm>
              <a:off x="0" y="9525"/>
              <a:ext cx="4814776" cy="347510"/>
            </a:xfrm>
            <a:prstGeom prst="rect">
              <a:avLst/>
            </a:prstGeom>
          </p:spPr>
          <p:txBody>
            <a:bodyPr anchor="ctr" rtlCol="false" tIns="50800" lIns="50800" bIns="50800" rIns="50800"/>
            <a:lstStyle/>
            <a:p>
              <a:pPr algn="ctr">
                <a:lnSpc>
                  <a:spcPts val="1955"/>
                </a:lnSpc>
              </a:pPr>
            </a:p>
          </p:txBody>
        </p:sp>
      </p:grpSp>
      <p:sp>
        <p:nvSpPr>
          <p:cNvPr name="TextBox 7" id="7"/>
          <p:cNvSpPr txBox="true"/>
          <p:nvPr/>
        </p:nvSpPr>
        <p:spPr>
          <a:xfrm rot="0">
            <a:off x="1518558" y="9439328"/>
            <a:ext cx="15740742" cy="358775"/>
          </a:xfrm>
          <a:prstGeom prst="rect">
            <a:avLst/>
          </a:prstGeom>
        </p:spPr>
        <p:txBody>
          <a:bodyPr anchor="t" rtlCol="false" tIns="0" lIns="0" bIns="0" rIns="0">
            <a:spAutoFit/>
          </a:bodyPr>
          <a:lstStyle/>
          <a:p>
            <a:pPr>
              <a:lnSpc>
                <a:spcPts val="2874"/>
              </a:lnSpc>
            </a:pPr>
            <a:r>
              <a:rPr lang="en-US" sz="2499">
                <a:solidFill>
                  <a:srgbClr val="000000"/>
                </a:solidFill>
                <a:latin typeface="Inter Bold"/>
              </a:rPr>
              <a:t>Keywords:        Sleep Quality, Lifestyle Factors, Physical Activity, Stress, Regression,Sleep Duration</a:t>
            </a:r>
          </a:p>
        </p:txBody>
      </p:sp>
      <p:sp>
        <p:nvSpPr>
          <p:cNvPr name="TextBox 8" id="8"/>
          <p:cNvSpPr txBox="true"/>
          <p:nvPr/>
        </p:nvSpPr>
        <p:spPr>
          <a:xfrm rot="0">
            <a:off x="14376571" y="9489530"/>
            <a:ext cx="3517775" cy="248846"/>
          </a:xfrm>
          <a:prstGeom prst="rect">
            <a:avLst/>
          </a:prstGeom>
        </p:spPr>
        <p:txBody>
          <a:bodyPr anchor="t" rtlCol="false" tIns="0" lIns="0" bIns="0" rIns="0">
            <a:spAutoFit/>
          </a:bodyPr>
          <a:lstStyle/>
          <a:p>
            <a:pPr algn="r">
              <a:lnSpc>
                <a:spcPts val="1955"/>
              </a:lnSpc>
            </a:pPr>
            <a:r>
              <a:rPr lang="en-US" sz="1700">
                <a:solidFill>
                  <a:srgbClr val="FFFFFF"/>
                </a:solidFill>
                <a:latin typeface="Inter Bold"/>
              </a:rPr>
              <a:t>01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803202" y="1615215"/>
            <a:ext cx="6030175" cy="7056571"/>
            <a:chOff x="0" y="0"/>
            <a:chExt cx="8040234" cy="9408761"/>
          </a:xfrm>
        </p:grpSpPr>
        <p:pic>
          <p:nvPicPr>
            <p:cNvPr name="Picture 3" id="3"/>
            <p:cNvPicPr>
              <a:picLocks noChangeAspect="true"/>
            </p:cNvPicPr>
            <p:nvPr/>
          </p:nvPicPr>
          <p:blipFill>
            <a:blip r:embed="rId2"/>
            <a:srcRect l="7272" t="0" r="7272" b="0"/>
            <a:stretch>
              <a:fillRect/>
            </a:stretch>
          </p:blipFill>
          <p:spPr>
            <a:xfrm flipH="false" flipV="false">
              <a:off x="0" y="0"/>
              <a:ext cx="8040234" cy="9408761"/>
            </a:xfrm>
            <a:prstGeom prst="rect">
              <a:avLst/>
            </a:prstGeom>
          </p:spPr>
        </p:pic>
      </p:grpSp>
      <p:sp>
        <p:nvSpPr>
          <p:cNvPr name="TextBox 4" id="4"/>
          <p:cNvSpPr txBox="true"/>
          <p:nvPr/>
        </p:nvSpPr>
        <p:spPr>
          <a:xfrm rot="0">
            <a:off x="7316120" y="2452330"/>
            <a:ext cx="8648873" cy="597027"/>
          </a:xfrm>
          <a:prstGeom prst="rect">
            <a:avLst/>
          </a:prstGeom>
        </p:spPr>
        <p:txBody>
          <a:bodyPr anchor="t" rtlCol="false" tIns="0" lIns="0" bIns="0" rIns="0">
            <a:spAutoFit/>
          </a:bodyPr>
          <a:lstStyle/>
          <a:p>
            <a:pPr>
              <a:lnSpc>
                <a:spcPts val="4134"/>
              </a:lnSpc>
            </a:pPr>
            <a:r>
              <a:rPr lang="en-US" sz="5300" spc="-90">
                <a:solidFill>
                  <a:srgbClr val="004AAD"/>
                </a:solidFill>
                <a:latin typeface="Garet Ultra-Bold"/>
              </a:rPr>
              <a:t>DATASET</a:t>
            </a:r>
          </a:p>
        </p:txBody>
      </p:sp>
      <p:sp>
        <p:nvSpPr>
          <p:cNvPr name="TextBox 5" id="5"/>
          <p:cNvSpPr txBox="true"/>
          <p:nvPr/>
        </p:nvSpPr>
        <p:spPr>
          <a:xfrm rot="0">
            <a:off x="7316120" y="3230285"/>
            <a:ext cx="9943180" cy="4813935"/>
          </a:xfrm>
          <a:prstGeom prst="rect">
            <a:avLst/>
          </a:prstGeom>
        </p:spPr>
        <p:txBody>
          <a:bodyPr anchor="t" rtlCol="false" tIns="0" lIns="0" bIns="0" rIns="0">
            <a:spAutoFit/>
          </a:bodyPr>
          <a:lstStyle/>
          <a:p>
            <a:pPr algn="just">
              <a:lnSpc>
                <a:spcPts val="2940"/>
              </a:lnSpc>
            </a:pPr>
            <a:r>
              <a:rPr lang="en-US" sz="2100">
                <a:solidFill>
                  <a:srgbClr val="004AAD"/>
                </a:solidFill>
                <a:latin typeface="Inter Bold"/>
              </a:rPr>
              <a:t>The Sleep Health and Lifestyle Dataset</a:t>
            </a:r>
            <a:r>
              <a:rPr lang="en-US" sz="2100">
                <a:solidFill>
                  <a:srgbClr val="000000"/>
                </a:solidFill>
                <a:latin typeface="Inter"/>
              </a:rPr>
              <a:t> comprises 374 rows and 13 columns, covering a wide range of</a:t>
            </a:r>
            <a:r>
              <a:rPr lang="en-US" sz="2100">
                <a:solidFill>
                  <a:srgbClr val="4D3972"/>
                </a:solidFill>
                <a:latin typeface="Inter Bold"/>
              </a:rPr>
              <a:t> </a:t>
            </a:r>
            <a:r>
              <a:rPr lang="en-US" sz="2100">
                <a:solidFill>
                  <a:srgbClr val="004AAD"/>
                </a:solidFill>
                <a:latin typeface="Inter Bold"/>
              </a:rPr>
              <a:t>variables related to sleep and daily habits</a:t>
            </a:r>
            <a:r>
              <a:rPr lang="en-US" sz="2100">
                <a:solidFill>
                  <a:srgbClr val="4D3972"/>
                </a:solidFill>
                <a:latin typeface="Inter Bold"/>
              </a:rPr>
              <a:t>:</a:t>
            </a:r>
          </a:p>
          <a:p>
            <a:pPr algn="just" marL="453392" indent="-226696" lvl="1">
              <a:lnSpc>
                <a:spcPts val="2940"/>
              </a:lnSpc>
              <a:buFont typeface="Arial"/>
              <a:buChar char="•"/>
            </a:pPr>
            <a:r>
              <a:rPr lang="en-US" sz="2100">
                <a:solidFill>
                  <a:srgbClr val="000000"/>
                </a:solidFill>
                <a:latin typeface="Inter"/>
              </a:rPr>
              <a:t>Details such as: gender, age, occupation, sleep duration, quality of sleep, physical activity level, stress levels, BMI category, blood pressure, heart rate, daily steps, and the presence or absence of sleep disorder.</a:t>
            </a:r>
          </a:p>
          <a:p>
            <a:pPr algn="just">
              <a:lnSpc>
                <a:spcPts val="2940"/>
              </a:lnSpc>
            </a:pPr>
          </a:p>
          <a:p>
            <a:pPr algn="just">
              <a:lnSpc>
                <a:spcPts val="2940"/>
              </a:lnSpc>
            </a:pPr>
            <a:r>
              <a:rPr lang="en-US" sz="2100">
                <a:solidFill>
                  <a:srgbClr val="000000"/>
                </a:solidFill>
                <a:latin typeface="Inter Bold"/>
              </a:rPr>
              <a:t>Main Sleep Metrics:</a:t>
            </a:r>
          </a:p>
          <a:p>
            <a:pPr algn="just" marL="453392" indent="-226696" lvl="1">
              <a:lnSpc>
                <a:spcPts val="2940"/>
              </a:lnSpc>
              <a:buFont typeface="Arial"/>
              <a:buChar char="•"/>
            </a:pPr>
            <a:r>
              <a:rPr lang="en-US" sz="2100">
                <a:solidFill>
                  <a:srgbClr val="004AAD"/>
                </a:solidFill>
                <a:latin typeface="Inter Bold"/>
              </a:rPr>
              <a:t>Sleep Duration, </a:t>
            </a:r>
          </a:p>
          <a:p>
            <a:pPr algn="just" marL="453392" indent="-226696" lvl="1">
              <a:lnSpc>
                <a:spcPts val="2940"/>
              </a:lnSpc>
              <a:buFont typeface="Arial"/>
              <a:buChar char="•"/>
            </a:pPr>
            <a:r>
              <a:rPr lang="en-US" sz="2100">
                <a:solidFill>
                  <a:srgbClr val="004AAD"/>
                </a:solidFill>
                <a:latin typeface="Inter Bold"/>
              </a:rPr>
              <a:t>Q</a:t>
            </a:r>
            <a:r>
              <a:rPr lang="en-US" sz="2100">
                <a:solidFill>
                  <a:srgbClr val="004AAD"/>
                </a:solidFill>
                <a:latin typeface="Inter Bold"/>
              </a:rPr>
              <a:t>uality, and </a:t>
            </a:r>
          </a:p>
          <a:p>
            <a:pPr algn="just" marL="453392" indent="-226696" lvl="1">
              <a:lnSpc>
                <a:spcPts val="2940"/>
              </a:lnSpc>
              <a:buFont typeface="Arial"/>
              <a:buChar char="•"/>
            </a:pPr>
            <a:r>
              <a:rPr lang="en-US" sz="2100">
                <a:solidFill>
                  <a:srgbClr val="004AAD"/>
                </a:solidFill>
                <a:latin typeface="Inter Bold"/>
              </a:rPr>
              <a:t>F</a:t>
            </a:r>
            <a:r>
              <a:rPr lang="en-US" sz="2100">
                <a:solidFill>
                  <a:srgbClr val="004AAD"/>
                </a:solidFill>
                <a:latin typeface="Inter Bold"/>
              </a:rPr>
              <a:t>actors influencing Sleep Patterns</a:t>
            </a:r>
            <a:r>
              <a:rPr lang="en-US" sz="2100">
                <a:solidFill>
                  <a:srgbClr val="4D3972"/>
                </a:solidFill>
                <a:latin typeface="Inter Bold"/>
              </a:rPr>
              <a:t>:</a:t>
            </a:r>
          </a:p>
          <a:p>
            <a:pPr algn="just">
              <a:lnSpc>
                <a:spcPts val="2940"/>
              </a:lnSpc>
            </a:pPr>
            <a:r>
              <a:rPr lang="en-US" sz="2100">
                <a:solidFill>
                  <a:srgbClr val="000000"/>
                </a:solidFill>
                <a:latin typeface="Inter"/>
              </a:rPr>
              <a:t>               -</a:t>
            </a:r>
            <a:r>
              <a:rPr lang="en-US" sz="2100">
                <a:solidFill>
                  <a:srgbClr val="000000"/>
                </a:solidFill>
                <a:latin typeface="Inter"/>
              </a:rPr>
              <a:t> </a:t>
            </a:r>
            <a:r>
              <a:rPr lang="en-US" sz="2100">
                <a:solidFill>
                  <a:srgbClr val="000000"/>
                </a:solidFill>
                <a:latin typeface="Inter Bold"/>
              </a:rPr>
              <a:t>Lifestyle factors</a:t>
            </a:r>
            <a:r>
              <a:rPr lang="en-US" sz="2100">
                <a:solidFill>
                  <a:srgbClr val="000000"/>
                </a:solidFill>
                <a:latin typeface="Inter"/>
              </a:rPr>
              <a:t>(physical activity levels, stress levels, and BMI)</a:t>
            </a:r>
          </a:p>
          <a:p>
            <a:pPr algn="just">
              <a:lnSpc>
                <a:spcPts val="2940"/>
              </a:lnSpc>
            </a:pPr>
            <a:r>
              <a:rPr lang="en-US" sz="2100">
                <a:solidFill>
                  <a:srgbClr val="000000"/>
                </a:solidFill>
                <a:latin typeface="Inter"/>
              </a:rPr>
              <a:t>               - </a:t>
            </a:r>
            <a:r>
              <a:rPr lang="en-US" sz="2100">
                <a:solidFill>
                  <a:srgbClr val="000000"/>
                </a:solidFill>
                <a:latin typeface="Inter Bold"/>
              </a:rPr>
              <a:t>Cardiovascular factors</a:t>
            </a:r>
            <a:r>
              <a:rPr lang="en-US" sz="2100">
                <a:solidFill>
                  <a:srgbClr val="000000"/>
                </a:solidFill>
                <a:latin typeface="Inter"/>
              </a:rPr>
              <a:t> (blood pressure and heart rate) </a:t>
            </a:r>
          </a:p>
          <a:p>
            <a:pPr algn="just">
              <a:lnSpc>
                <a:spcPts val="2940"/>
              </a:lnSpc>
            </a:pPr>
            <a:r>
              <a:rPr lang="en-US" sz="2100">
                <a:solidFill>
                  <a:srgbClr val="000000"/>
                </a:solidFill>
                <a:latin typeface="Inter"/>
              </a:rPr>
              <a:t>               - </a:t>
            </a:r>
            <a:r>
              <a:rPr lang="en-US" sz="2100">
                <a:solidFill>
                  <a:srgbClr val="000000"/>
                </a:solidFill>
                <a:latin typeface="Inter Bold"/>
              </a:rPr>
              <a:t>Sleep disorder factors</a:t>
            </a:r>
            <a:r>
              <a:rPr lang="en-US" sz="2100">
                <a:solidFill>
                  <a:srgbClr val="000000"/>
                </a:solidFill>
                <a:latin typeface="Inter"/>
              </a:rPr>
              <a:t> (insomnia and sleep apnea). </a:t>
            </a:r>
          </a:p>
        </p:txBody>
      </p:sp>
      <p:sp>
        <p:nvSpPr>
          <p:cNvPr name="TextBox 6" id="6"/>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02</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473440" y="1665329"/>
            <a:ext cx="15341119" cy="1064514"/>
          </a:xfrm>
          <a:prstGeom prst="rect">
            <a:avLst/>
          </a:prstGeom>
        </p:spPr>
        <p:txBody>
          <a:bodyPr anchor="t" rtlCol="false" tIns="0" lIns="0" bIns="0" rIns="0">
            <a:spAutoFit/>
          </a:bodyPr>
          <a:lstStyle/>
          <a:p>
            <a:pPr algn="ctr">
              <a:lnSpc>
                <a:spcPts val="7488"/>
              </a:lnSpc>
            </a:pPr>
            <a:r>
              <a:rPr lang="en-US" sz="9600" spc="-163">
                <a:solidFill>
                  <a:srgbClr val="004AAD"/>
                </a:solidFill>
                <a:latin typeface="Garet Ultra-Bold"/>
              </a:rPr>
              <a:t>RESEARCH QUESTIONS</a:t>
            </a:r>
          </a:p>
        </p:txBody>
      </p:sp>
      <p:sp>
        <p:nvSpPr>
          <p:cNvPr name="TextBox 3" id="3"/>
          <p:cNvSpPr txBox="true"/>
          <p:nvPr/>
        </p:nvSpPr>
        <p:spPr>
          <a:xfrm rot="0">
            <a:off x="2531688" y="3344986"/>
            <a:ext cx="13224623" cy="5015865"/>
          </a:xfrm>
          <a:prstGeom prst="rect">
            <a:avLst/>
          </a:prstGeom>
        </p:spPr>
        <p:txBody>
          <a:bodyPr anchor="t" rtlCol="false" tIns="0" lIns="0" bIns="0" rIns="0">
            <a:spAutoFit/>
          </a:bodyPr>
          <a:lstStyle/>
          <a:p>
            <a:pPr algn="just">
              <a:lnSpc>
                <a:spcPts val="3359"/>
              </a:lnSpc>
            </a:pPr>
            <a:r>
              <a:rPr lang="en-US" sz="2400">
                <a:solidFill>
                  <a:srgbClr val="000000"/>
                </a:solidFill>
                <a:latin typeface="Inter"/>
              </a:rPr>
              <a:t> Based on these data, </a:t>
            </a:r>
            <a:r>
              <a:rPr lang="en-US" sz="2400">
                <a:solidFill>
                  <a:srgbClr val="000000"/>
                </a:solidFill>
                <a:latin typeface="Inter Bold"/>
              </a:rPr>
              <a:t>four research questions</a:t>
            </a:r>
            <a:r>
              <a:rPr lang="en-US" sz="2400">
                <a:solidFill>
                  <a:srgbClr val="000000"/>
                </a:solidFill>
                <a:latin typeface="Inter"/>
              </a:rPr>
              <a:t> have been developed:</a:t>
            </a:r>
          </a:p>
          <a:p>
            <a:pPr algn="just">
              <a:lnSpc>
                <a:spcPts val="3359"/>
              </a:lnSpc>
            </a:pPr>
          </a:p>
          <a:p>
            <a:pPr algn="just" marL="518160" indent="-259080" lvl="1">
              <a:lnSpc>
                <a:spcPts val="3359"/>
              </a:lnSpc>
              <a:buFont typeface="Arial"/>
              <a:buChar char="•"/>
            </a:pPr>
            <a:r>
              <a:rPr lang="en-US" sz="2400">
                <a:solidFill>
                  <a:srgbClr val="000000"/>
                </a:solidFill>
                <a:latin typeface="Inter Bold"/>
              </a:rPr>
              <a:t>What is the correlation between the main factors of the dataset?</a:t>
            </a:r>
          </a:p>
          <a:p>
            <a:pPr algn="just">
              <a:lnSpc>
                <a:spcPts val="3359"/>
              </a:lnSpc>
            </a:pPr>
          </a:p>
          <a:p>
            <a:pPr algn="just" marL="518160" indent="-259080" lvl="1">
              <a:lnSpc>
                <a:spcPts val="3359"/>
              </a:lnSpc>
              <a:buFont typeface="Arial"/>
              <a:buChar char="•"/>
            </a:pPr>
            <a:r>
              <a:rPr lang="en-US" sz="2400">
                <a:solidFill>
                  <a:srgbClr val="000000"/>
                </a:solidFill>
                <a:latin typeface="Inter Bold"/>
              </a:rPr>
              <a:t>What is the relationship/correlation between Sleep - Physical Activity Level? What about Sleep Duration and Stress Level?</a:t>
            </a:r>
          </a:p>
          <a:p>
            <a:pPr algn="just">
              <a:lnSpc>
                <a:spcPts val="3359"/>
              </a:lnSpc>
            </a:pPr>
          </a:p>
          <a:p>
            <a:pPr algn="just" marL="518160" indent="-259080" lvl="1">
              <a:lnSpc>
                <a:spcPts val="3359"/>
              </a:lnSpc>
              <a:buFont typeface="Arial"/>
              <a:buChar char="•"/>
            </a:pPr>
            <a:r>
              <a:rPr lang="en-US" sz="2400">
                <a:solidFill>
                  <a:srgbClr val="000000"/>
                </a:solidFill>
                <a:latin typeface="Inter Bold"/>
              </a:rPr>
              <a:t>What is the linear regression between quality of sleep and sleep duration and to what extent the predicted values differ from actual values?</a:t>
            </a:r>
          </a:p>
          <a:p>
            <a:pPr algn="just">
              <a:lnSpc>
                <a:spcPts val="3359"/>
              </a:lnSpc>
            </a:pPr>
          </a:p>
          <a:p>
            <a:pPr algn="just" marL="518160" indent="-259080" lvl="1">
              <a:lnSpc>
                <a:spcPts val="3359"/>
              </a:lnSpc>
              <a:buFont typeface="Arial"/>
              <a:buChar char="•"/>
            </a:pPr>
            <a:r>
              <a:rPr lang="en-US" sz="2400">
                <a:solidFill>
                  <a:srgbClr val="000000"/>
                </a:solidFill>
                <a:latin typeface="Inter Bold"/>
              </a:rPr>
              <a:t>To what extent does the data analyzed represent “a good fit” for the model?</a:t>
            </a:r>
          </a:p>
          <a:p>
            <a:pPr algn="just">
              <a:lnSpc>
                <a:spcPts val="3359"/>
              </a:lnSpc>
            </a:pPr>
          </a:p>
        </p:txBody>
      </p:sp>
      <p:sp>
        <p:nvSpPr>
          <p:cNvPr name="TextBox 4" id="4"/>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422090" y="1877639"/>
            <a:ext cx="11237490" cy="7636602"/>
          </a:xfrm>
          <a:custGeom>
            <a:avLst/>
            <a:gdLst/>
            <a:ahLst/>
            <a:cxnLst/>
            <a:rect r="r" b="b" t="t" l="l"/>
            <a:pathLst>
              <a:path h="7636602" w="11237490">
                <a:moveTo>
                  <a:pt x="0" y="0"/>
                </a:moveTo>
                <a:lnTo>
                  <a:pt x="11237490" y="0"/>
                </a:lnTo>
                <a:lnTo>
                  <a:pt x="11237490" y="7636602"/>
                </a:lnTo>
                <a:lnTo>
                  <a:pt x="0" y="7636602"/>
                </a:lnTo>
                <a:lnTo>
                  <a:pt x="0" y="0"/>
                </a:lnTo>
                <a:close/>
              </a:path>
            </a:pathLst>
          </a:custGeom>
          <a:blipFill>
            <a:blip r:embed="rId2"/>
            <a:stretch>
              <a:fillRect l="0" t="0" r="0" b="0"/>
            </a:stretch>
          </a:blipFill>
        </p:spPr>
      </p:sp>
      <p:sp>
        <p:nvSpPr>
          <p:cNvPr name="TextBox 3" id="3"/>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04</a:t>
            </a:r>
          </a:p>
        </p:txBody>
      </p:sp>
      <p:sp>
        <p:nvSpPr>
          <p:cNvPr name="TextBox 4" id="4"/>
          <p:cNvSpPr txBox="true"/>
          <p:nvPr/>
        </p:nvSpPr>
        <p:spPr>
          <a:xfrm rot="0">
            <a:off x="1028700" y="831723"/>
            <a:ext cx="15341119" cy="622554"/>
          </a:xfrm>
          <a:prstGeom prst="rect">
            <a:avLst/>
          </a:prstGeom>
        </p:spPr>
        <p:txBody>
          <a:bodyPr anchor="t" rtlCol="false" tIns="0" lIns="0" bIns="0" rIns="0">
            <a:spAutoFit/>
          </a:bodyPr>
          <a:lstStyle/>
          <a:p>
            <a:pPr algn="ctr">
              <a:lnSpc>
                <a:spcPts val="4368"/>
              </a:lnSpc>
            </a:pPr>
            <a:r>
              <a:rPr lang="en-US" sz="5600" spc="-95">
                <a:solidFill>
                  <a:srgbClr val="004AAD"/>
                </a:solidFill>
                <a:latin typeface="Garet Ultra-Bold"/>
              </a:rPr>
              <a:t>1) IMPORTING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850640" y="2797696"/>
            <a:ext cx="14145977" cy="2919011"/>
          </a:xfrm>
          <a:custGeom>
            <a:avLst/>
            <a:gdLst/>
            <a:ahLst/>
            <a:cxnLst/>
            <a:rect r="r" b="b" t="t" l="l"/>
            <a:pathLst>
              <a:path h="2919011" w="14145977">
                <a:moveTo>
                  <a:pt x="0" y="0"/>
                </a:moveTo>
                <a:lnTo>
                  <a:pt x="14145978" y="0"/>
                </a:lnTo>
                <a:lnTo>
                  <a:pt x="14145978" y="2919011"/>
                </a:lnTo>
                <a:lnTo>
                  <a:pt x="0" y="2919011"/>
                </a:lnTo>
                <a:lnTo>
                  <a:pt x="0" y="0"/>
                </a:lnTo>
                <a:close/>
              </a:path>
            </a:pathLst>
          </a:custGeom>
          <a:blipFill>
            <a:blip r:embed="rId2"/>
            <a:stretch>
              <a:fillRect l="0" t="0" r="0" b="0"/>
            </a:stretch>
          </a:blipFill>
        </p:spPr>
      </p:sp>
      <p:sp>
        <p:nvSpPr>
          <p:cNvPr name="Freeform 3" id="3"/>
          <p:cNvSpPr/>
          <p:nvPr/>
        </p:nvSpPr>
        <p:spPr>
          <a:xfrm flipH="false" flipV="false" rot="0">
            <a:off x="1850640" y="6459731"/>
            <a:ext cx="14145977" cy="2489166"/>
          </a:xfrm>
          <a:custGeom>
            <a:avLst/>
            <a:gdLst/>
            <a:ahLst/>
            <a:cxnLst/>
            <a:rect r="r" b="b" t="t" l="l"/>
            <a:pathLst>
              <a:path h="2489166" w="14145977">
                <a:moveTo>
                  <a:pt x="0" y="0"/>
                </a:moveTo>
                <a:lnTo>
                  <a:pt x="14145978" y="0"/>
                </a:lnTo>
                <a:lnTo>
                  <a:pt x="14145978" y="2489166"/>
                </a:lnTo>
                <a:lnTo>
                  <a:pt x="0" y="2489166"/>
                </a:lnTo>
                <a:lnTo>
                  <a:pt x="0" y="0"/>
                </a:lnTo>
                <a:close/>
              </a:path>
            </a:pathLst>
          </a:custGeom>
          <a:blipFill>
            <a:blip r:embed="rId3"/>
            <a:stretch>
              <a:fillRect l="0" t="0" r="0" b="0"/>
            </a:stretch>
          </a:blipFill>
        </p:spPr>
      </p:sp>
      <p:sp>
        <p:nvSpPr>
          <p:cNvPr name="TextBox 4" id="4"/>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05</a:t>
            </a:r>
          </a:p>
        </p:txBody>
      </p:sp>
      <p:sp>
        <p:nvSpPr>
          <p:cNvPr name="TextBox 5" id="5"/>
          <p:cNvSpPr txBox="true"/>
          <p:nvPr/>
        </p:nvSpPr>
        <p:spPr>
          <a:xfrm rot="0">
            <a:off x="1253070" y="1528832"/>
            <a:ext cx="15341119" cy="622554"/>
          </a:xfrm>
          <a:prstGeom prst="rect">
            <a:avLst/>
          </a:prstGeom>
        </p:spPr>
        <p:txBody>
          <a:bodyPr anchor="t" rtlCol="false" tIns="0" lIns="0" bIns="0" rIns="0">
            <a:spAutoFit/>
          </a:bodyPr>
          <a:lstStyle/>
          <a:p>
            <a:pPr algn="ctr">
              <a:lnSpc>
                <a:spcPts val="4368"/>
              </a:lnSpc>
            </a:pPr>
            <a:r>
              <a:rPr lang="en-US" sz="5600" spc="-95">
                <a:solidFill>
                  <a:srgbClr val="004AAD"/>
                </a:solidFill>
                <a:latin typeface="Garet Ultra-Bold"/>
              </a:rPr>
              <a:t>1)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693811" y="2798266"/>
            <a:ext cx="14900377" cy="5315074"/>
          </a:xfrm>
          <a:custGeom>
            <a:avLst/>
            <a:gdLst/>
            <a:ahLst/>
            <a:cxnLst/>
            <a:rect r="r" b="b" t="t" l="l"/>
            <a:pathLst>
              <a:path h="5315074" w="14900377">
                <a:moveTo>
                  <a:pt x="0" y="0"/>
                </a:moveTo>
                <a:lnTo>
                  <a:pt x="14900378" y="0"/>
                </a:lnTo>
                <a:lnTo>
                  <a:pt x="14900378" y="5315073"/>
                </a:lnTo>
                <a:lnTo>
                  <a:pt x="0" y="5315073"/>
                </a:lnTo>
                <a:lnTo>
                  <a:pt x="0" y="0"/>
                </a:lnTo>
                <a:close/>
              </a:path>
            </a:pathLst>
          </a:custGeom>
          <a:blipFill>
            <a:blip r:embed="rId2"/>
            <a:stretch>
              <a:fillRect l="0" t="0" r="0" b="0"/>
            </a:stretch>
          </a:blipFill>
        </p:spPr>
      </p:sp>
      <p:sp>
        <p:nvSpPr>
          <p:cNvPr name="TextBox 3" id="3"/>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06</a:t>
            </a:r>
          </a:p>
        </p:txBody>
      </p:sp>
      <p:sp>
        <p:nvSpPr>
          <p:cNvPr name="TextBox 4" id="4"/>
          <p:cNvSpPr txBox="true"/>
          <p:nvPr/>
        </p:nvSpPr>
        <p:spPr>
          <a:xfrm rot="0">
            <a:off x="1253070" y="1528832"/>
            <a:ext cx="15341119" cy="622554"/>
          </a:xfrm>
          <a:prstGeom prst="rect">
            <a:avLst/>
          </a:prstGeom>
        </p:spPr>
        <p:txBody>
          <a:bodyPr anchor="t" rtlCol="false" tIns="0" lIns="0" bIns="0" rIns="0">
            <a:spAutoFit/>
          </a:bodyPr>
          <a:lstStyle/>
          <a:p>
            <a:pPr algn="ctr">
              <a:lnSpc>
                <a:spcPts val="4368"/>
              </a:lnSpc>
            </a:pPr>
            <a:r>
              <a:rPr lang="en-US" sz="5600" spc="-95">
                <a:solidFill>
                  <a:srgbClr val="004AAD"/>
                </a:solidFill>
                <a:latin typeface="Garet Ultra-Bold"/>
              </a:rPr>
              <a:t>2) CORRELATION MATRIX</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245616" y="5585399"/>
            <a:ext cx="4831719" cy="1784220"/>
          </a:xfrm>
          <a:custGeom>
            <a:avLst/>
            <a:gdLst/>
            <a:ahLst/>
            <a:cxnLst/>
            <a:rect r="r" b="b" t="t" l="l"/>
            <a:pathLst>
              <a:path h="1784220" w="4831719">
                <a:moveTo>
                  <a:pt x="0" y="0"/>
                </a:moveTo>
                <a:lnTo>
                  <a:pt x="4831719" y="0"/>
                </a:lnTo>
                <a:lnTo>
                  <a:pt x="4831719" y="1784219"/>
                </a:lnTo>
                <a:lnTo>
                  <a:pt x="0" y="1784219"/>
                </a:lnTo>
                <a:lnTo>
                  <a:pt x="0" y="0"/>
                </a:lnTo>
                <a:close/>
              </a:path>
            </a:pathLst>
          </a:custGeom>
          <a:blipFill>
            <a:blip r:embed="rId2"/>
            <a:stretch>
              <a:fillRect l="0" t="0" r="0" b="0"/>
            </a:stretch>
          </a:blipFill>
        </p:spPr>
      </p:sp>
      <p:sp>
        <p:nvSpPr>
          <p:cNvPr name="Freeform 3" id="3"/>
          <p:cNvSpPr/>
          <p:nvPr/>
        </p:nvSpPr>
        <p:spPr>
          <a:xfrm flipH="false" flipV="false" rot="0">
            <a:off x="7098705" y="1028700"/>
            <a:ext cx="10160595" cy="8451231"/>
          </a:xfrm>
          <a:custGeom>
            <a:avLst/>
            <a:gdLst/>
            <a:ahLst/>
            <a:cxnLst/>
            <a:rect r="r" b="b" t="t" l="l"/>
            <a:pathLst>
              <a:path h="8451231" w="10160595">
                <a:moveTo>
                  <a:pt x="0" y="0"/>
                </a:moveTo>
                <a:lnTo>
                  <a:pt x="10160595" y="0"/>
                </a:lnTo>
                <a:lnTo>
                  <a:pt x="10160595" y="8451231"/>
                </a:lnTo>
                <a:lnTo>
                  <a:pt x="0" y="8451231"/>
                </a:lnTo>
                <a:lnTo>
                  <a:pt x="0" y="0"/>
                </a:lnTo>
                <a:close/>
              </a:path>
            </a:pathLst>
          </a:custGeom>
          <a:blipFill>
            <a:blip r:embed="rId3"/>
            <a:stretch>
              <a:fillRect l="0" t="0" r="0" b="0"/>
            </a:stretch>
          </a:blipFill>
        </p:spPr>
      </p:sp>
      <p:sp>
        <p:nvSpPr>
          <p:cNvPr name="TextBox 4" id="4"/>
          <p:cNvSpPr txBox="true"/>
          <p:nvPr/>
        </p:nvSpPr>
        <p:spPr>
          <a:xfrm rot="0">
            <a:off x="14376571" y="9489456"/>
            <a:ext cx="3517775"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07</a:t>
            </a:r>
          </a:p>
        </p:txBody>
      </p:sp>
      <p:sp>
        <p:nvSpPr>
          <p:cNvPr name="TextBox 5" id="5"/>
          <p:cNvSpPr txBox="true"/>
          <p:nvPr/>
        </p:nvSpPr>
        <p:spPr>
          <a:xfrm rot="0">
            <a:off x="293763" y="3968496"/>
            <a:ext cx="6735426" cy="1175004"/>
          </a:xfrm>
          <a:prstGeom prst="rect">
            <a:avLst/>
          </a:prstGeom>
        </p:spPr>
        <p:txBody>
          <a:bodyPr anchor="t" rtlCol="false" tIns="0" lIns="0" bIns="0" rIns="0">
            <a:spAutoFit/>
          </a:bodyPr>
          <a:lstStyle/>
          <a:p>
            <a:pPr algn="ctr">
              <a:lnSpc>
                <a:spcPts val="4368"/>
              </a:lnSpc>
            </a:pPr>
            <a:r>
              <a:rPr lang="en-US" sz="5600" spc="-95">
                <a:solidFill>
                  <a:srgbClr val="004AAD"/>
                </a:solidFill>
                <a:latin typeface="Garet Ultra-Bold"/>
              </a:rPr>
              <a:t>3) CORRELATION HEAT MAP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8F9FA">
                <a:alpha val="100000"/>
              </a:srgbClr>
            </a:gs>
            <a:gs pos="100000">
              <a:srgbClr val="DEEB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992916"/>
            <a:ext cx="6248131" cy="316686"/>
          </a:xfrm>
          <a:custGeom>
            <a:avLst/>
            <a:gdLst/>
            <a:ahLst/>
            <a:cxnLst/>
            <a:rect r="r" b="b" t="t" l="l"/>
            <a:pathLst>
              <a:path h="316686" w="6248131">
                <a:moveTo>
                  <a:pt x="0" y="0"/>
                </a:moveTo>
                <a:lnTo>
                  <a:pt x="6248131" y="0"/>
                </a:lnTo>
                <a:lnTo>
                  <a:pt x="6248131" y="316686"/>
                </a:lnTo>
                <a:lnTo>
                  <a:pt x="0" y="316686"/>
                </a:lnTo>
                <a:lnTo>
                  <a:pt x="0" y="0"/>
                </a:lnTo>
                <a:close/>
              </a:path>
            </a:pathLst>
          </a:custGeom>
          <a:blipFill>
            <a:blip r:embed="rId2"/>
            <a:stretch>
              <a:fillRect l="0" t="0" r="0" b="0"/>
            </a:stretch>
          </a:blipFill>
        </p:spPr>
      </p:sp>
      <p:sp>
        <p:nvSpPr>
          <p:cNvPr name="Freeform 3" id="3"/>
          <p:cNvSpPr/>
          <p:nvPr/>
        </p:nvSpPr>
        <p:spPr>
          <a:xfrm flipH="false" flipV="false" rot="0">
            <a:off x="696230" y="2566860"/>
            <a:ext cx="6913071" cy="6913071"/>
          </a:xfrm>
          <a:custGeom>
            <a:avLst/>
            <a:gdLst/>
            <a:ahLst/>
            <a:cxnLst/>
            <a:rect r="r" b="b" t="t" l="l"/>
            <a:pathLst>
              <a:path h="6913071" w="6913071">
                <a:moveTo>
                  <a:pt x="0" y="0"/>
                </a:moveTo>
                <a:lnTo>
                  <a:pt x="6913071" y="0"/>
                </a:lnTo>
                <a:lnTo>
                  <a:pt x="6913071" y="6913071"/>
                </a:lnTo>
                <a:lnTo>
                  <a:pt x="0" y="6913071"/>
                </a:lnTo>
                <a:lnTo>
                  <a:pt x="0" y="0"/>
                </a:lnTo>
                <a:close/>
              </a:path>
            </a:pathLst>
          </a:custGeom>
          <a:blipFill>
            <a:blip r:embed="rId3"/>
            <a:stretch>
              <a:fillRect l="0" t="0" r="0" b="0"/>
            </a:stretch>
          </a:blipFill>
        </p:spPr>
      </p:sp>
      <p:sp>
        <p:nvSpPr>
          <p:cNvPr name="Freeform 4" id="4"/>
          <p:cNvSpPr/>
          <p:nvPr/>
        </p:nvSpPr>
        <p:spPr>
          <a:xfrm flipH="false" flipV="false" rot="0">
            <a:off x="10522578" y="1992916"/>
            <a:ext cx="6308975" cy="341149"/>
          </a:xfrm>
          <a:custGeom>
            <a:avLst/>
            <a:gdLst/>
            <a:ahLst/>
            <a:cxnLst/>
            <a:rect r="r" b="b" t="t" l="l"/>
            <a:pathLst>
              <a:path h="341149" w="6308975">
                <a:moveTo>
                  <a:pt x="0" y="0"/>
                </a:moveTo>
                <a:lnTo>
                  <a:pt x="6308975" y="0"/>
                </a:lnTo>
                <a:lnTo>
                  <a:pt x="6308975" y="341149"/>
                </a:lnTo>
                <a:lnTo>
                  <a:pt x="0" y="341149"/>
                </a:lnTo>
                <a:lnTo>
                  <a:pt x="0" y="0"/>
                </a:lnTo>
                <a:close/>
              </a:path>
            </a:pathLst>
          </a:custGeom>
          <a:blipFill>
            <a:blip r:embed="rId4"/>
            <a:stretch>
              <a:fillRect l="0" t="-33720" r="0" b="0"/>
            </a:stretch>
          </a:blipFill>
        </p:spPr>
      </p:sp>
      <p:sp>
        <p:nvSpPr>
          <p:cNvPr name="Freeform 5" id="5"/>
          <p:cNvSpPr/>
          <p:nvPr/>
        </p:nvSpPr>
        <p:spPr>
          <a:xfrm flipH="false" flipV="false" rot="0">
            <a:off x="10220530" y="2566860"/>
            <a:ext cx="6913071" cy="6913071"/>
          </a:xfrm>
          <a:custGeom>
            <a:avLst/>
            <a:gdLst/>
            <a:ahLst/>
            <a:cxnLst/>
            <a:rect r="r" b="b" t="t" l="l"/>
            <a:pathLst>
              <a:path h="6913071" w="6913071">
                <a:moveTo>
                  <a:pt x="0" y="0"/>
                </a:moveTo>
                <a:lnTo>
                  <a:pt x="6913071" y="0"/>
                </a:lnTo>
                <a:lnTo>
                  <a:pt x="6913071" y="6913071"/>
                </a:lnTo>
                <a:lnTo>
                  <a:pt x="0" y="6913071"/>
                </a:lnTo>
                <a:lnTo>
                  <a:pt x="0" y="0"/>
                </a:lnTo>
                <a:close/>
              </a:path>
            </a:pathLst>
          </a:custGeom>
          <a:blipFill>
            <a:blip r:embed="rId5"/>
            <a:stretch>
              <a:fillRect l="0" t="0" r="0" b="0"/>
            </a:stretch>
          </a:blipFill>
        </p:spPr>
      </p:sp>
      <p:sp>
        <p:nvSpPr>
          <p:cNvPr name="TextBox 6" id="6"/>
          <p:cNvSpPr txBox="true"/>
          <p:nvPr/>
        </p:nvSpPr>
        <p:spPr>
          <a:xfrm rot="0">
            <a:off x="17603000" y="9489456"/>
            <a:ext cx="291346" cy="248920"/>
          </a:xfrm>
          <a:prstGeom prst="rect">
            <a:avLst/>
          </a:prstGeom>
        </p:spPr>
        <p:txBody>
          <a:bodyPr anchor="t" rtlCol="false" tIns="0" lIns="0" bIns="0" rIns="0">
            <a:spAutoFit/>
          </a:bodyPr>
          <a:lstStyle/>
          <a:p>
            <a:pPr algn="r">
              <a:lnSpc>
                <a:spcPts val="1955"/>
              </a:lnSpc>
            </a:pPr>
            <a:r>
              <a:rPr lang="en-US" sz="1700">
                <a:solidFill>
                  <a:srgbClr val="000000"/>
                </a:solidFill>
                <a:latin typeface="Inter Bold"/>
              </a:rPr>
              <a:t>08</a:t>
            </a:r>
          </a:p>
        </p:txBody>
      </p:sp>
      <p:grpSp>
        <p:nvGrpSpPr>
          <p:cNvPr name="Group 7" id="7"/>
          <p:cNvGrpSpPr/>
          <p:nvPr/>
        </p:nvGrpSpPr>
        <p:grpSpPr>
          <a:xfrm rot="0">
            <a:off x="4925092" y="6023395"/>
            <a:ext cx="3957687" cy="366852"/>
            <a:chOff x="0" y="0"/>
            <a:chExt cx="1042354" cy="96620"/>
          </a:xfrm>
        </p:grpSpPr>
        <p:sp>
          <p:nvSpPr>
            <p:cNvPr name="Freeform 8" id="8"/>
            <p:cNvSpPr/>
            <p:nvPr/>
          </p:nvSpPr>
          <p:spPr>
            <a:xfrm flipH="false" flipV="false" rot="0">
              <a:off x="0" y="0"/>
              <a:ext cx="1042354" cy="96620"/>
            </a:xfrm>
            <a:custGeom>
              <a:avLst/>
              <a:gdLst/>
              <a:ahLst/>
              <a:cxnLst/>
              <a:rect r="r" b="b" t="t" l="l"/>
              <a:pathLst>
                <a:path h="96620" w="1042354">
                  <a:moveTo>
                    <a:pt x="48310" y="0"/>
                  </a:moveTo>
                  <a:lnTo>
                    <a:pt x="994044" y="0"/>
                  </a:lnTo>
                  <a:cubicBezTo>
                    <a:pt x="1020725" y="0"/>
                    <a:pt x="1042354" y="21629"/>
                    <a:pt x="1042354" y="48310"/>
                  </a:cubicBezTo>
                  <a:lnTo>
                    <a:pt x="1042354" y="48310"/>
                  </a:lnTo>
                  <a:cubicBezTo>
                    <a:pt x="1042354" y="61122"/>
                    <a:pt x="1037264" y="73410"/>
                    <a:pt x="1028204" y="82470"/>
                  </a:cubicBezTo>
                  <a:cubicBezTo>
                    <a:pt x="1019144" y="91530"/>
                    <a:pt x="1006857" y="96620"/>
                    <a:pt x="994044" y="96620"/>
                  </a:cubicBezTo>
                  <a:lnTo>
                    <a:pt x="48310" y="96620"/>
                  </a:lnTo>
                  <a:cubicBezTo>
                    <a:pt x="21629" y="96620"/>
                    <a:pt x="0" y="74990"/>
                    <a:pt x="0" y="48310"/>
                  </a:cubicBezTo>
                  <a:lnTo>
                    <a:pt x="0" y="48310"/>
                  </a:lnTo>
                  <a:cubicBezTo>
                    <a:pt x="0" y="21629"/>
                    <a:pt x="21629" y="0"/>
                    <a:pt x="48310" y="0"/>
                  </a:cubicBezTo>
                  <a:close/>
                </a:path>
              </a:pathLst>
            </a:custGeom>
            <a:solidFill>
              <a:srgbClr val="004AAD"/>
            </a:solidFill>
          </p:spPr>
        </p:sp>
        <p:sp>
          <p:nvSpPr>
            <p:cNvPr name="TextBox 9" id="9"/>
            <p:cNvSpPr txBox="true"/>
            <p:nvPr/>
          </p:nvSpPr>
          <p:spPr>
            <a:xfrm>
              <a:off x="0" y="-38100"/>
              <a:ext cx="1042354" cy="134720"/>
            </a:xfrm>
            <a:prstGeom prst="rect">
              <a:avLst/>
            </a:prstGeom>
          </p:spPr>
          <p:txBody>
            <a:bodyPr anchor="ctr" rtlCol="false" tIns="50800" lIns="50800" bIns="50800" rIns="50800"/>
            <a:lstStyle/>
            <a:p>
              <a:pPr algn="ctr">
                <a:lnSpc>
                  <a:spcPts val="2239"/>
                </a:lnSpc>
              </a:pPr>
              <a:r>
                <a:rPr lang="en-US" sz="1599">
                  <a:solidFill>
                    <a:srgbClr val="FFFFFF"/>
                  </a:solidFill>
                  <a:latin typeface="Barlow Bold"/>
                </a:rPr>
                <a:t>Quality of Sleep - Physical Activity Level</a:t>
              </a:r>
            </a:p>
          </p:txBody>
        </p:sp>
      </p:grpSp>
      <p:grpSp>
        <p:nvGrpSpPr>
          <p:cNvPr name="Group 10" id="10"/>
          <p:cNvGrpSpPr/>
          <p:nvPr/>
        </p:nvGrpSpPr>
        <p:grpSpPr>
          <a:xfrm rot="0">
            <a:off x="14945686" y="2566860"/>
            <a:ext cx="2948660" cy="366852"/>
            <a:chOff x="0" y="0"/>
            <a:chExt cx="776602" cy="96620"/>
          </a:xfrm>
        </p:grpSpPr>
        <p:sp>
          <p:nvSpPr>
            <p:cNvPr name="Freeform 11" id="11"/>
            <p:cNvSpPr/>
            <p:nvPr/>
          </p:nvSpPr>
          <p:spPr>
            <a:xfrm flipH="false" flipV="false" rot="0">
              <a:off x="0" y="0"/>
              <a:ext cx="776602" cy="96620"/>
            </a:xfrm>
            <a:custGeom>
              <a:avLst/>
              <a:gdLst/>
              <a:ahLst/>
              <a:cxnLst/>
              <a:rect r="r" b="b" t="t" l="l"/>
              <a:pathLst>
                <a:path h="96620" w="776602">
                  <a:moveTo>
                    <a:pt x="48310" y="0"/>
                  </a:moveTo>
                  <a:lnTo>
                    <a:pt x="728292" y="0"/>
                  </a:lnTo>
                  <a:cubicBezTo>
                    <a:pt x="754973" y="0"/>
                    <a:pt x="776602" y="21629"/>
                    <a:pt x="776602" y="48310"/>
                  </a:cubicBezTo>
                  <a:lnTo>
                    <a:pt x="776602" y="48310"/>
                  </a:lnTo>
                  <a:cubicBezTo>
                    <a:pt x="776602" y="61122"/>
                    <a:pt x="771512" y="73410"/>
                    <a:pt x="762452" y="82470"/>
                  </a:cubicBezTo>
                  <a:cubicBezTo>
                    <a:pt x="753392" y="91530"/>
                    <a:pt x="741105" y="96620"/>
                    <a:pt x="728292" y="96620"/>
                  </a:cubicBezTo>
                  <a:lnTo>
                    <a:pt x="48310" y="96620"/>
                  </a:lnTo>
                  <a:cubicBezTo>
                    <a:pt x="21629" y="96620"/>
                    <a:pt x="0" y="74990"/>
                    <a:pt x="0" y="48310"/>
                  </a:cubicBezTo>
                  <a:lnTo>
                    <a:pt x="0" y="48310"/>
                  </a:lnTo>
                  <a:cubicBezTo>
                    <a:pt x="0" y="21629"/>
                    <a:pt x="21629" y="0"/>
                    <a:pt x="48310" y="0"/>
                  </a:cubicBezTo>
                  <a:close/>
                </a:path>
              </a:pathLst>
            </a:custGeom>
            <a:solidFill>
              <a:srgbClr val="004AAD"/>
            </a:solidFill>
          </p:spPr>
        </p:sp>
        <p:sp>
          <p:nvSpPr>
            <p:cNvPr name="TextBox 12" id="12"/>
            <p:cNvSpPr txBox="true"/>
            <p:nvPr/>
          </p:nvSpPr>
          <p:spPr>
            <a:xfrm>
              <a:off x="0" y="-38100"/>
              <a:ext cx="776602" cy="134720"/>
            </a:xfrm>
            <a:prstGeom prst="rect">
              <a:avLst/>
            </a:prstGeom>
          </p:spPr>
          <p:txBody>
            <a:bodyPr anchor="ctr" rtlCol="false" tIns="50800" lIns="50800" bIns="50800" rIns="50800"/>
            <a:lstStyle/>
            <a:p>
              <a:pPr algn="ctr">
                <a:lnSpc>
                  <a:spcPts val="2239"/>
                </a:lnSpc>
              </a:pPr>
              <a:r>
                <a:rPr lang="en-US" sz="1599">
                  <a:solidFill>
                    <a:srgbClr val="FFFFFF"/>
                  </a:solidFill>
                  <a:latin typeface="Barlow Bold"/>
                </a:rPr>
                <a:t>Sleep Duration - Sleep Level</a:t>
              </a:r>
            </a:p>
          </p:txBody>
        </p:sp>
      </p:grpSp>
      <p:sp>
        <p:nvSpPr>
          <p:cNvPr name="TextBox 13" id="13"/>
          <p:cNvSpPr txBox="true"/>
          <p:nvPr/>
        </p:nvSpPr>
        <p:spPr>
          <a:xfrm rot="0">
            <a:off x="1028700" y="831723"/>
            <a:ext cx="15341119" cy="622554"/>
          </a:xfrm>
          <a:prstGeom prst="rect">
            <a:avLst/>
          </a:prstGeom>
        </p:spPr>
        <p:txBody>
          <a:bodyPr anchor="t" rtlCol="false" tIns="0" lIns="0" bIns="0" rIns="0">
            <a:spAutoFit/>
          </a:bodyPr>
          <a:lstStyle/>
          <a:p>
            <a:pPr algn="ctr">
              <a:lnSpc>
                <a:spcPts val="4368"/>
              </a:lnSpc>
            </a:pPr>
            <a:r>
              <a:rPr lang="en-US" sz="5600" spc="-95">
                <a:solidFill>
                  <a:srgbClr val="004AAD"/>
                </a:solidFill>
                <a:latin typeface="Garet Ultra-Bold"/>
              </a:rPr>
              <a:t>4) PAIR PLOTS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DAF6zUYRRtc</dc:identifier>
  <dcterms:modified xsi:type="dcterms:W3CDTF">2011-08-01T06:04:30Z</dcterms:modified>
  <cp:revision>1</cp:revision>
  <dc:title>Research Method Project - Sleep Health &amp; Lifestyle</dc:title>
</cp:coreProperties>
</file>